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comments/comment1.xml" ContentType="application/vnd.openxmlformats-officedocument.presentationml.comments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comments/comment2.xml" ContentType="application/vnd.openxmlformats-officedocument.presentationml.comments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media/media7.mp4" ContentType="video/unknown"/>
  <Override PartName="/ppt/media/media8.mp4" ContentType="video/unknown"/>
  <Override PartName="/ppt/media/media9.mp4" ContentType="video/unknown"/>
  <Override PartName="/ppt/media/media10.mp4" ContentType="video/unknown"/>
  <Override PartName="/ppt/media/media11.mp4" ContentType="video/unknown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60"/>
    <p:sldId id="407" r:id="rId161"/>
    <p:sldId id="408" r:id="rId162"/>
    <p:sldId id="409" r:id="rId163"/>
    <p:sldId id="410" r:id="rId164"/>
    <p:sldId id="411" r:id="rId165"/>
    <p:sldId id="412" r:id="rId166"/>
    <p:sldId id="413" r:id="rId167"/>
    <p:sldId id="414" r:id="rId168"/>
    <p:sldId id="415" r:id="rId169"/>
    <p:sldId id="416" r:id="rId170"/>
    <p:sldId id="417" r:id="rId171"/>
    <p:sldId id="418" r:id="rId172"/>
    <p:sldId id="419" r:id="rId173"/>
    <p:sldId id="420" r:id="rId174"/>
    <p:sldId id="421" r:id="rId175"/>
    <p:sldId id="422" r:id="rId176"/>
    <p:sldId id="423" r:id="rId177"/>
    <p:sldId id="424" r:id="rId178"/>
    <p:sldId id="425" r:id="rId179"/>
    <p:sldId id="426" r:id="rId180"/>
    <p:sldId id="427" r:id="rId181"/>
    <p:sldId id="428" r:id="rId182"/>
    <p:sldId id="429" r:id="rId183"/>
    <p:sldId id="430" r:id="rId184"/>
    <p:sldId id="431" r:id="rId185"/>
    <p:sldId id="432" r:id="rId186"/>
    <p:sldId id="433" r:id="rId187"/>
    <p:sldId id="434" r:id="rId188"/>
    <p:sldId id="435" r:id="rId189"/>
    <p:sldId id="436" r:id="rId190"/>
    <p:sldId id="437" r:id="rId191"/>
    <p:sldId id="438" r:id="rId192"/>
    <p:sldId id="439" r:id="rId193"/>
    <p:sldId id="440" r:id="rId194"/>
    <p:sldId id="441" r:id="rId195"/>
    <p:sldId id="442" r:id="rId196"/>
    <p:sldId id="443" r:id="rId197"/>
    <p:sldId id="444" r:id="rId198"/>
    <p:sldId id="445" r:id="rId199"/>
    <p:sldId id="446" r:id="rId200"/>
    <p:sldId id="447" r:id="rId201"/>
    <p:sldId id="448" r:id="rId202"/>
    <p:sldId id="449" r:id="rId203"/>
    <p:sldId id="450" r:id="rId204"/>
    <p:sldId id="451" r:id="rId205"/>
    <p:sldId id="452" r:id="rId206"/>
    <p:sldId id="453" r:id="rId207"/>
    <p:sldId id="454" r:id="rId208"/>
    <p:sldId id="455" r:id="rId209"/>
    <p:sldId id="456" r:id="rId210"/>
    <p:sldId id="457" r:id="rId211"/>
    <p:sldId id="458" r:id="rId212"/>
    <p:sldId id="459" r:id="rId213"/>
    <p:sldId id="460" r:id="rId214"/>
    <p:sldId id="461" r:id="rId215"/>
    <p:sldId id="462" r:id="rId216"/>
    <p:sldId id="463" r:id="rId217"/>
    <p:sldId id="464" r:id="rId218"/>
    <p:sldId id="465" r:id="rId219"/>
    <p:sldId id="466" r:id="rId220"/>
    <p:sldId id="467" r:id="rId221"/>
    <p:sldId id="468" r:id="rId222"/>
    <p:sldId id="469" r:id="rId223"/>
    <p:sldId id="470" r:id="rId224"/>
    <p:sldId id="471" r:id="rId225"/>
    <p:sldId id="472" r:id="rId226"/>
    <p:sldId id="473" r:id="rId227"/>
    <p:sldId id="474" r:id="rId228"/>
    <p:sldId id="475" r:id="rId2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1" spc="0" strike="noStrike" sz="118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1" spc="0" strike="noStrike" sz="118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1" spc="0" strike="noStrike" sz="118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1" spc="0" strike="noStrike" sz="118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1" spc="0" strike="noStrike" sz="118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1" spc="0" strike="noStrike" sz="118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1" spc="0" strike="noStrike" sz="118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1" spc="0" strike="noStrike" sz="118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1" spc="0" strike="noStrike" sz="11800" u="none" kumimoji="0" normalizeH="0">
        <a:ln>
          <a:noFill/>
        </a:ln>
        <a:solidFill>
          <a:srgbClr val="000000"/>
        </a:solidFill>
        <a:effectLst/>
        <a:uFillTx/>
        <a:latin typeface="Proxima Nova"/>
        <a:ea typeface="Proxima Nova"/>
        <a:cs typeface="Proxima Nova"/>
        <a:sym typeface="Proxima No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Игорь Кареньков" initials="ИК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comments" Target="comments/comment1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Relationship Id="rId138" Type="http://schemas.openxmlformats.org/officeDocument/2006/relationships/slide" Target="slides/slide130.xml"/><Relationship Id="rId139" Type="http://schemas.openxmlformats.org/officeDocument/2006/relationships/slide" Target="slides/slide131.xml"/><Relationship Id="rId140" Type="http://schemas.openxmlformats.org/officeDocument/2006/relationships/slide" Target="slides/slide132.xml"/><Relationship Id="rId141" Type="http://schemas.openxmlformats.org/officeDocument/2006/relationships/slide" Target="slides/slide133.xml"/><Relationship Id="rId142" Type="http://schemas.openxmlformats.org/officeDocument/2006/relationships/slide" Target="slides/slide134.xml"/><Relationship Id="rId143" Type="http://schemas.openxmlformats.org/officeDocument/2006/relationships/slide" Target="slides/slide135.xml"/><Relationship Id="rId144" Type="http://schemas.openxmlformats.org/officeDocument/2006/relationships/slide" Target="slides/slide136.xml"/><Relationship Id="rId145" Type="http://schemas.openxmlformats.org/officeDocument/2006/relationships/slide" Target="slides/slide137.xml"/><Relationship Id="rId146" Type="http://schemas.openxmlformats.org/officeDocument/2006/relationships/slide" Target="slides/slide138.xml"/><Relationship Id="rId147" Type="http://schemas.openxmlformats.org/officeDocument/2006/relationships/slide" Target="slides/slide139.xml"/><Relationship Id="rId148" Type="http://schemas.openxmlformats.org/officeDocument/2006/relationships/slide" Target="slides/slide140.xml"/><Relationship Id="rId149" Type="http://schemas.openxmlformats.org/officeDocument/2006/relationships/slide" Target="slides/slide141.xml"/><Relationship Id="rId150" Type="http://schemas.openxmlformats.org/officeDocument/2006/relationships/slide" Target="slides/slide142.xml"/><Relationship Id="rId151" Type="http://schemas.openxmlformats.org/officeDocument/2006/relationships/slide" Target="slides/slide143.xml"/><Relationship Id="rId152" Type="http://schemas.openxmlformats.org/officeDocument/2006/relationships/slide" Target="slides/slide144.xml"/><Relationship Id="rId153" Type="http://schemas.openxmlformats.org/officeDocument/2006/relationships/slide" Target="slides/slide145.xml"/><Relationship Id="rId154" Type="http://schemas.openxmlformats.org/officeDocument/2006/relationships/slide" Target="slides/slide146.xml"/><Relationship Id="rId155" Type="http://schemas.openxmlformats.org/officeDocument/2006/relationships/slide" Target="slides/slide147.xml"/><Relationship Id="rId156" Type="http://schemas.openxmlformats.org/officeDocument/2006/relationships/slide" Target="slides/slide148.xml"/><Relationship Id="rId157" Type="http://schemas.openxmlformats.org/officeDocument/2006/relationships/slide" Target="slides/slide149.xml"/><Relationship Id="rId158" Type="http://schemas.openxmlformats.org/officeDocument/2006/relationships/slide" Target="slides/slide150.xml"/><Relationship Id="rId159" Type="http://schemas.openxmlformats.org/officeDocument/2006/relationships/comments" Target="comments/comment2.xml"/><Relationship Id="rId160" Type="http://schemas.openxmlformats.org/officeDocument/2006/relationships/slide" Target="slides/slide151.xml"/><Relationship Id="rId161" Type="http://schemas.openxmlformats.org/officeDocument/2006/relationships/slide" Target="slides/slide152.xml"/><Relationship Id="rId162" Type="http://schemas.openxmlformats.org/officeDocument/2006/relationships/slide" Target="slides/slide153.xml"/><Relationship Id="rId163" Type="http://schemas.openxmlformats.org/officeDocument/2006/relationships/slide" Target="slides/slide154.xml"/><Relationship Id="rId164" Type="http://schemas.openxmlformats.org/officeDocument/2006/relationships/slide" Target="slides/slide155.xml"/><Relationship Id="rId165" Type="http://schemas.openxmlformats.org/officeDocument/2006/relationships/slide" Target="slides/slide156.xml"/><Relationship Id="rId166" Type="http://schemas.openxmlformats.org/officeDocument/2006/relationships/slide" Target="slides/slide157.xml"/><Relationship Id="rId167" Type="http://schemas.openxmlformats.org/officeDocument/2006/relationships/slide" Target="slides/slide158.xml"/><Relationship Id="rId168" Type="http://schemas.openxmlformats.org/officeDocument/2006/relationships/slide" Target="slides/slide159.xml"/><Relationship Id="rId169" Type="http://schemas.openxmlformats.org/officeDocument/2006/relationships/slide" Target="slides/slide160.xml"/><Relationship Id="rId170" Type="http://schemas.openxmlformats.org/officeDocument/2006/relationships/slide" Target="slides/slide161.xml"/><Relationship Id="rId171" Type="http://schemas.openxmlformats.org/officeDocument/2006/relationships/slide" Target="slides/slide162.xml"/><Relationship Id="rId172" Type="http://schemas.openxmlformats.org/officeDocument/2006/relationships/slide" Target="slides/slide163.xml"/><Relationship Id="rId173" Type="http://schemas.openxmlformats.org/officeDocument/2006/relationships/slide" Target="slides/slide164.xml"/><Relationship Id="rId174" Type="http://schemas.openxmlformats.org/officeDocument/2006/relationships/slide" Target="slides/slide165.xml"/><Relationship Id="rId175" Type="http://schemas.openxmlformats.org/officeDocument/2006/relationships/slide" Target="slides/slide166.xml"/><Relationship Id="rId176" Type="http://schemas.openxmlformats.org/officeDocument/2006/relationships/slide" Target="slides/slide167.xml"/><Relationship Id="rId177" Type="http://schemas.openxmlformats.org/officeDocument/2006/relationships/slide" Target="slides/slide168.xml"/><Relationship Id="rId178" Type="http://schemas.openxmlformats.org/officeDocument/2006/relationships/slide" Target="slides/slide169.xml"/><Relationship Id="rId179" Type="http://schemas.openxmlformats.org/officeDocument/2006/relationships/slide" Target="slides/slide170.xml"/><Relationship Id="rId180" Type="http://schemas.openxmlformats.org/officeDocument/2006/relationships/slide" Target="slides/slide171.xml"/><Relationship Id="rId181" Type="http://schemas.openxmlformats.org/officeDocument/2006/relationships/slide" Target="slides/slide172.xml"/><Relationship Id="rId182" Type="http://schemas.openxmlformats.org/officeDocument/2006/relationships/slide" Target="slides/slide173.xml"/><Relationship Id="rId183" Type="http://schemas.openxmlformats.org/officeDocument/2006/relationships/slide" Target="slides/slide174.xml"/><Relationship Id="rId184" Type="http://schemas.openxmlformats.org/officeDocument/2006/relationships/slide" Target="slides/slide175.xml"/><Relationship Id="rId185" Type="http://schemas.openxmlformats.org/officeDocument/2006/relationships/slide" Target="slides/slide176.xml"/><Relationship Id="rId186" Type="http://schemas.openxmlformats.org/officeDocument/2006/relationships/slide" Target="slides/slide177.xml"/><Relationship Id="rId187" Type="http://schemas.openxmlformats.org/officeDocument/2006/relationships/slide" Target="slides/slide178.xml"/><Relationship Id="rId188" Type="http://schemas.openxmlformats.org/officeDocument/2006/relationships/slide" Target="slides/slide179.xml"/><Relationship Id="rId189" Type="http://schemas.openxmlformats.org/officeDocument/2006/relationships/slide" Target="slides/slide180.xml"/><Relationship Id="rId190" Type="http://schemas.openxmlformats.org/officeDocument/2006/relationships/slide" Target="slides/slide181.xml"/><Relationship Id="rId191" Type="http://schemas.openxmlformats.org/officeDocument/2006/relationships/slide" Target="slides/slide182.xml"/><Relationship Id="rId192" Type="http://schemas.openxmlformats.org/officeDocument/2006/relationships/slide" Target="slides/slide183.xml"/><Relationship Id="rId193" Type="http://schemas.openxmlformats.org/officeDocument/2006/relationships/slide" Target="slides/slide184.xml"/><Relationship Id="rId194" Type="http://schemas.openxmlformats.org/officeDocument/2006/relationships/slide" Target="slides/slide185.xml"/><Relationship Id="rId195" Type="http://schemas.openxmlformats.org/officeDocument/2006/relationships/slide" Target="slides/slide186.xml"/><Relationship Id="rId196" Type="http://schemas.openxmlformats.org/officeDocument/2006/relationships/slide" Target="slides/slide187.xml"/><Relationship Id="rId197" Type="http://schemas.openxmlformats.org/officeDocument/2006/relationships/slide" Target="slides/slide188.xml"/><Relationship Id="rId198" Type="http://schemas.openxmlformats.org/officeDocument/2006/relationships/slide" Target="slides/slide189.xml"/><Relationship Id="rId199" Type="http://schemas.openxmlformats.org/officeDocument/2006/relationships/slide" Target="slides/slide190.xml"/><Relationship Id="rId200" Type="http://schemas.openxmlformats.org/officeDocument/2006/relationships/slide" Target="slides/slide191.xml"/><Relationship Id="rId201" Type="http://schemas.openxmlformats.org/officeDocument/2006/relationships/slide" Target="slides/slide192.xml"/><Relationship Id="rId202" Type="http://schemas.openxmlformats.org/officeDocument/2006/relationships/slide" Target="slides/slide193.xml"/><Relationship Id="rId203" Type="http://schemas.openxmlformats.org/officeDocument/2006/relationships/slide" Target="slides/slide194.xml"/><Relationship Id="rId204" Type="http://schemas.openxmlformats.org/officeDocument/2006/relationships/slide" Target="slides/slide195.xml"/><Relationship Id="rId205" Type="http://schemas.openxmlformats.org/officeDocument/2006/relationships/slide" Target="slides/slide196.xml"/><Relationship Id="rId206" Type="http://schemas.openxmlformats.org/officeDocument/2006/relationships/slide" Target="slides/slide197.xml"/><Relationship Id="rId207" Type="http://schemas.openxmlformats.org/officeDocument/2006/relationships/slide" Target="slides/slide198.xml"/><Relationship Id="rId208" Type="http://schemas.openxmlformats.org/officeDocument/2006/relationships/slide" Target="slides/slide199.xml"/><Relationship Id="rId209" Type="http://schemas.openxmlformats.org/officeDocument/2006/relationships/slide" Target="slides/slide200.xml"/><Relationship Id="rId210" Type="http://schemas.openxmlformats.org/officeDocument/2006/relationships/slide" Target="slides/slide201.xml"/><Relationship Id="rId211" Type="http://schemas.openxmlformats.org/officeDocument/2006/relationships/slide" Target="slides/slide202.xml"/><Relationship Id="rId212" Type="http://schemas.openxmlformats.org/officeDocument/2006/relationships/slide" Target="slides/slide203.xml"/><Relationship Id="rId213" Type="http://schemas.openxmlformats.org/officeDocument/2006/relationships/slide" Target="slides/slide204.xml"/><Relationship Id="rId214" Type="http://schemas.openxmlformats.org/officeDocument/2006/relationships/slide" Target="slides/slide205.xml"/><Relationship Id="rId215" Type="http://schemas.openxmlformats.org/officeDocument/2006/relationships/slide" Target="slides/slide206.xml"/><Relationship Id="rId216" Type="http://schemas.openxmlformats.org/officeDocument/2006/relationships/slide" Target="slides/slide207.xml"/><Relationship Id="rId217" Type="http://schemas.openxmlformats.org/officeDocument/2006/relationships/slide" Target="slides/slide208.xml"/><Relationship Id="rId218" Type="http://schemas.openxmlformats.org/officeDocument/2006/relationships/slide" Target="slides/slide209.xml"/><Relationship Id="rId219" Type="http://schemas.openxmlformats.org/officeDocument/2006/relationships/slide" Target="slides/slide210.xml"/><Relationship Id="rId220" Type="http://schemas.openxmlformats.org/officeDocument/2006/relationships/slide" Target="slides/slide211.xml"/><Relationship Id="rId221" Type="http://schemas.openxmlformats.org/officeDocument/2006/relationships/slide" Target="slides/slide212.xml"/><Relationship Id="rId222" Type="http://schemas.openxmlformats.org/officeDocument/2006/relationships/slide" Target="slides/slide213.xml"/><Relationship Id="rId223" Type="http://schemas.openxmlformats.org/officeDocument/2006/relationships/slide" Target="slides/slide214.xml"/><Relationship Id="rId224" Type="http://schemas.openxmlformats.org/officeDocument/2006/relationships/slide" Target="slides/slide215.xml"/><Relationship Id="rId225" Type="http://schemas.openxmlformats.org/officeDocument/2006/relationships/slide" Target="slides/slide216.xml"/><Relationship Id="rId226" Type="http://schemas.openxmlformats.org/officeDocument/2006/relationships/slide" Target="slides/slide217.xml"/><Relationship Id="rId227" Type="http://schemas.openxmlformats.org/officeDocument/2006/relationships/slide" Target="slides/slide218.xml"/><Relationship Id="rId228" Type="http://schemas.openxmlformats.org/officeDocument/2006/relationships/slide" Target="slides/slide219.xml"/><Relationship Id="rId229" Type="http://schemas.openxmlformats.org/officeDocument/2006/relationships/slide" Target="slides/slide220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2-09-28T21:55:18.304" idx="1">
    <p:pos x="11669" y="6476"/>
    <p:text>https://bumble-tech.github.io/appyx/</p:text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2-09-28T21:55:18.304" idx="2">
    <p:pos x="11864" y="366"/>
    <p:text>https://github.com/adrielcafe/voyager</p:text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9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0" name="Shape 4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Справа есть qr-код, там вся презентация. пока вы сканируете, я расскажу, о чём сегодня говорим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1" name="Shape 15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Имя Фамилия"/>
          <p:cNvSpPr txBox="1"/>
          <p:nvPr>
            <p:ph type="body" sz="quarter" idx="21" hasCustomPrompt="1"/>
          </p:nvPr>
        </p:nvSpPr>
        <p:spPr>
          <a:xfrm>
            <a:off x="3683000" y="9744722"/>
            <a:ext cx="5458168" cy="106680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b="1" sz="63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Имя Фамилия</a:t>
            </a:r>
          </a:p>
        </p:txBody>
      </p:sp>
      <p:sp>
        <p:nvSpPr>
          <p:cNvPr id="13" name="Название вашей презентации"/>
          <p:cNvSpPr txBox="1"/>
          <p:nvPr>
            <p:ph type="body" sz="quarter" idx="22" hasCustomPrompt="1"/>
          </p:nvPr>
        </p:nvSpPr>
        <p:spPr>
          <a:xfrm>
            <a:off x="1206500" y="1016000"/>
            <a:ext cx="21635695" cy="1905000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b="1" i="1" sz="118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Название вашей презентации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ыводы+активные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4" name="Выводы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45" name="1"/>
          <p:cNvSpPr/>
          <p:nvPr>
            <p:ph type="body" sz="quarter" idx="22"/>
          </p:nvPr>
        </p:nvSpPr>
        <p:spPr>
          <a:xfrm>
            <a:off x="7239000" y="348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6" name="Пункт # 1"/>
          <p:cNvSpPr txBox="1"/>
          <p:nvPr>
            <p:ph type="body" sz="quarter" idx="23" hasCustomPrompt="1"/>
          </p:nvPr>
        </p:nvSpPr>
        <p:spPr>
          <a:xfrm>
            <a:off x="8763000" y="3616886"/>
            <a:ext cx="286512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147" name="2"/>
          <p:cNvSpPr/>
          <p:nvPr>
            <p:ph type="body" sz="quarter" idx="24"/>
          </p:nvPr>
        </p:nvSpPr>
        <p:spPr>
          <a:xfrm>
            <a:off x="7239000" y="5394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8" name="Пункт # 2"/>
          <p:cNvSpPr txBox="1"/>
          <p:nvPr>
            <p:ph type="body" sz="quarter" idx="25" hasCustomPrompt="1"/>
          </p:nvPr>
        </p:nvSpPr>
        <p:spPr>
          <a:xfrm>
            <a:off x="8763000" y="5521886"/>
            <a:ext cx="2985135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149" name="3"/>
          <p:cNvSpPr/>
          <p:nvPr>
            <p:ph type="body" sz="quarter" idx="26"/>
          </p:nvPr>
        </p:nvSpPr>
        <p:spPr>
          <a:xfrm>
            <a:off x="7239000" y="729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0" name="Пункт # 3"/>
          <p:cNvSpPr txBox="1"/>
          <p:nvPr>
            <p:ph type="body" sz="quarter" idx="27" hasCustomPrompt="1"/>
          </p:nvPr>
        </p:nvSpPr>
        <p:spPr>
          <a:xfrm>
            <a:off x="8763000" y="7429500"/>
            <a:ext cx="297688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3</a:t>
            </a:r>
          </a:p>
        </p:txBody>
      </p:sp>
      <p:sp>
        <p:nvSpPr>
          <p:cNvPr id="151" name="4"/>
          <p:cNvSpPr/>
          <p:nvPr>
            <p:ph type="body" sz="quarter" idx="28"/>
          </p:nvPr>
        </p:nvSpPr>
        <p:spPr>
          <a:xfrm>
            <a:off x="7239000" y="9207500"/>
            <a:ext cx="1021226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2" name="Пункт # 4"/>
          <p:cNvSpPr txBox="1"/>
          <p:nvPr>
            <p:ph type="body" sz="quarter" idx="29" hasCustomPrompt="1"/>
          </p:nvPr>
        </p:nvSpPr>
        <p:spPr>
          <a:xfrm>
            <a:off x="8763000" y="9330762"/>
            <a:ext cx="298323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4</a:t>
            </a:r>
          </a:p>
        </p:txBody>
      </p:sp>
      <p:sp>
        <p:nvSpPr>
          <p:cNvPr id="153" name="5"/>
          <p:cNvSpPr/>
          <p:nvPr>
            <p:ph type="body" sz="quarter" idx="30"/>
          </p:nvPr>
        </p:nvSpPr>
        <p:spPr>
          <a:xfrm>
            <a:off x="7239000" y="11112500"/>
            <a:ext cx="1021226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4" name="Пункт # 5"/>
          <p:cNvSpPr txBox="1"/>
          <p:nvPr>
            <p:ph type="body" sz="quarter" idx="31" hasCustomPrompt="1"/>
          </p:nvPr>
        </p:nvSpPr>
        <p:spPr>
          <a:xfrm>
            <a:off x="8763000" y="11235762"/>
            <a:ext cx="2990215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5</a:t>
            </a:r>
          </a:p>
        </p:txBody>
      </p:sp>
      <p:sp>
        <p:nvSpPr>
          <p:cNvPr id="155" name="Изображение"/>
          <p:cNvSpPr/>
          <p:nvPr>
            <p:ph type="pic" sz="quarter" idx="32"/>
          </p:nvPr>
        </p:nvSpPr>
        <p:spPr>
          <a:xfrm>
            <a:off x="211399" y="4423337"/>
            <a:ext cx="6502401" cy="650240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ыводы+неактивные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3" name="Выводы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64" name="1"/>
          <p:cNvSpPr/>
          <p:nvPr>
            <p:ph type="body" sz="quarter" idx="22"/>
          </p:nvPr>
        </p:nvSpPr>
        <p:spPr>
          <a:xfrm>
            <a:off x="7239000" y="3489886"/>
            <a:ext cx="1021226" cy="1021227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5" name="Пункт # 1"/>
          <p:cNvSpPr txBox="1"/>
          <p:nvPr>
            <p:ph type="body" sz="quarter" idx="23" hasCustomPrompt="1"/>
          </p:nvPr>
        </p:nvSpPr>
        <p:spPr>
          <a:xfrm>
            <a:off x="8763000" y="3616886"/>
            <a:ext cx="286512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166" name="2"/>
          <p:cNvSpPr/>
          <p:nvPr>
            <p:ph type="body" sz="quarter" idx="24"/>
          </p:nvPr>
        </p:nvSpPr>
        <p:spPr>
          <a:xfrm>
            <a:off x="7239000" y="5394886"/>
            <a:ext cx="1021226" cy="1021227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7" name="Пункт # 2"/>
          <p:cNvSpPr txBox="1"/>
          <p:nvPr>
            <p:ph type="body" sz="quarter" idx="25" hasCustomPrompt="1"/>
          </p:nvPr>
        </p:nvSpPr>
        <p:spPr>
          <a:xfrm>
            <a:off x="8763000" y="5521886"/>
            <a:ext cx="2985135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168" name="3"/>
          <p:cNvSpPr/>
          <p:nvPr>
            <p:ph type="body" sz="quarter" idx="26"/>
          </p:nvPr>
        </p:nvSpPr>
        <p:spPr>
          <a:xfrm>
            <a:off x="7239000" y="7299886"/>
            <a:ext cx="1021226" cy="1021227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9" name="Пункт # 3"/>
          <p:cNvSpPr txBox="1"/>
          <p:nvPr>
            <p:ph type="body" sz="quarter" idx="27" hasCustomPrompt="1"/>
          </p:nvPr>
        </p:nvSpPr>
        <p:spPr>
          <a:xfrm>
            <a:off x="8763000" y="7429500"/>
            <a:ext cx="297688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3</a:t>
            </a:r>
          </a:p>
        </p:txBody>
      </p:sp>
      <p:sp>
        <p:nvSpPr>
          <p:cNvPr id="170" name="4"/>
          <p:cNvSpPr/>
          <p:nvPr>
            <p:ph type="body" sz="quarter" idx="28"/>
          </p:nvPr>
        </p:nvSpPr>
        <p:spPr>
          <a:xfrm>
            <a:off x="7239000" y="9207500"/>
            <a:ext cx="1021226" cy="1021226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71" name="Пункт # 4"/>
          <p:cNvSpPr txBox="1"/>
          <p:nvPr>
            <p:ph type="body" sz="quarter" idx="29" hasCustomPrompt="1"/>
          </p:nvPr>
        </p:nvSpPr>
        <p:spPr>
          <a:xfrm>
            <a:off x="8763000" y="9330762"/>
            <a:ext cx="298323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4</a:t>
            </a:r>
          </a:p>
        </p:txBody>
      </p:sp>
      <p:sp>
        <p:nvSpPr>
          <p:cNvPr id="172" name="5"/>
          <p:cNvSpPr/>
          <p:nvPr>
            <p:ph type="body" sz="quarter" idx="30"/>
          </p:nvPr>
        </p:nvSpPr>
        <p:spPr>
          <a:xfrm>
            <a:off x="7239000" y="11112500"/>
            <a:ext cx="1021226" cy="1021226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3" name="Пункт # 5"/>
          <p:cNvSpPr txBox="1"/>
          <p:nvPr>
            <p:ph type="body" sz="quarter" idx="31" hasCustomPrompt="1"/>
          </p:nvPr>
        </p:nvSpPr>
        <p:spPr>
          <a:xfrm>
            <a:off x="8763000" y="11235762"/>
            <a:ext cx="2990215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5</a:t>
            </a:r>
          </a:p>
        </p:txBody>
      </p:sp>
      <p:sp>
        <p:nvSpPr>
          <p:cNvPr id="174" name="Изображение"/>
          <p:cNvSpPr/>
          <p:nvPr>
            <p:ph type="pic" sz="quarter" idx="32"/>
          </p:nvPr>
        </p:nvSpPr>
        <p:spPr>
          <a:xfrm>
            <a:off x="211399" y="4423337"/>
            <a:ext cx="6502401" cy="650240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ожный+активные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2" name="Что-то сложное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83" name="1"/>
          <p:cNvSpPr/>
          <p:nvPr>
            <p:ph type="body" sz="quarter" idx="22"/>
          </p:nvPr>
        </p:nvSpPr>
        <p:spPr>
          <a:xfrm>
            <a:off x="7239000" y="348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4" name="Пункт # 1"/>
          <p:cNvSpPr txBox="1"/>
          <p:nvPr>
            <p:ph type="body" sz="quarter" idx="23" hasCustomPrompt="1"/>
          </p:nvPr>
        </p:nvSpPr>
        <p:spPr>
          <a:xfrm>
            <a:off x="8763000" y="3616886"/>
            <a:ext cx="286512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185" name="2"/>
          <p:cNvSpPr/>
          <p:nvPr>
            <p:ph type="body" sz="quarter" idx="24"/>
          </p:nvPr>
        </p:nvSpPr>
        <p:spPr>
          <a:xfrm>
            <a:off x="7239000" y="5394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6" name="Пункт # 2"/>
          <p:cNvSpPr txBox="1"/>
          <p:nvPr>
            <p:ph type="body" sz="quarter" idx="25" hasCustomPrompt="1"/>
          </p:nvPr>
        </p:nvSpPr>
        <p:spPr>
          <a:xfrm>
            <a:off x="8763000" y="5521886"/>
            <a:ext cx="2985135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187" name="3"/>
          <p:cNvSpPr/>
          <p:nvPr>
            <p:ph type="body" sz="quarter" idx="26"/>
          </p:nvPr>
        </p:nvSpPr>
        <p:spPr>
          <a:xfrm>
            <a:off x="7239000" y="729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8" name="Пункт # 3"/>
          <p:cNvSpPr txBox="1"/>
          <p:nvPr>
            <p:ph type="body" sz="quarter" idx="27" hasCustomPrompt="1"/>
          </p:nvPr>
        </p:nvSpPr>
        <p:spPr>
          <a:xfrm>
            <a:off x="8763000" y="7429500"/>
            <a:ext cx="297688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3</a:t>
            </a:r>
          </a:p>
        </p:txBody>
      </p:sp>
      <p:sp>
        <p:nvSpPr>
          <p:cNvPr id="189" name="4"/>
          <p:cNvSpPr/>
          <p:nvPr>
            <p:ph type="body" sz="quarter" idx="28"/>
          </p:nvPr>
        </p:nvSpPr>
        <p:spPr>
          <a:xfrm>
            <a:off x="7239000" y="9207500"/>
            <a:ext cx="1021226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90" name="Пункт # 4"/>
          <p:cNvSpPr txBox="1"/>
          <p:nvPr>
            <p:ph type="body" sz="quarter" idx="29" hasCustomPrompt="1"/>
          </p:nvPr>
        </p:nvSpPr>
        <p:spPr>
          <a:xfrm>
            <a:off x="8763000" y="9330762"/>
            <a:ext cx="298323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4</a:t>
            </a:r>
          </a:p>
        </p:txBody>
      </p:sp>
      <p:sp>
        <p:nvSpPr>
          <p:cNvPr id="191" name="5"/>
          <p:cNvSpPr/>
          <p:nvPr>
            <p:ph type="body" sz="quarter" idx="30"/>
          </p:nvPr>
        </p:nvSpPr>
        <p:spPr>
          <a:xfrm>
            <a:off x="7239000" y="11112500"/>
            <a:ext cx="1021226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92" name="Пункт # 5"/>
          <p:cNvSpPr txBox="1"/>
          <p:nvPr>
            <p:ph type="body" sz="quarter" idx="31" hasCustomPrompt="1"/>
          </p:nvPr>
        </p:nvSpPr>
        <p:spPr>
          <a:xfrm>
            <a:off x="8763000" y="11235762"/>
            <a:ext cx="2990215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5</a:t>
            </a:r>
          </a:p>
        </p:txBody>
      </p:sp>
      <p:sp>
        <p:nvSpPr>
          <p:cNvPr id="193" name="Изображение"/>
          <p:cNvSpPr/>
          <p:nvPr>
            <p:ph type="pic" sz="quarter" idx="32"/>
          </p:nvPr>
        </p:nvSpPr>
        <p:spPr>
          <a:xfrm flipH="1">
            <a:off x="0" y="3810000"/>
            <a:ext cx="6350000" cy="635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ложный+неактивные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1" name="Что-то сложное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02" name="1"/>
          <p:cNvSpPr/>
          <p:nvPr>
            <p:ph type="body" sz="quarter" idx="22"/>
          </p:nvPr>
        </p:nvSpPr>
        <p:spPr>
          <a:xfrm>
            <a:off x="7239000" y="3489886"/>
            <a:ext cx="1021226" cy="1021227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3" name="Пункт # 1"/>
          <p:cNvSpPr txBox="1"/>
          <p:nvPr>
            <p:ph type="body" sz="quarter" idx="23" hasCustomPrompt="1"/>
          </p:nvPr>
        </p:nvSpPr>
        <p:spPr>
          <a:xfrm>
            <a:off x="8763000" y="3616886"/>
            <a:ext cx="286512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204" name="2"/>
          <p:cNvSpPr/>
          <p:nvPr>
            <p:ph type="body" sz="quarter" idx="24"/>
          </p:nvPr>
        </p:nvSpPr>
        <p:spPr>
          <a:xfrm>
            <a:off x="7239000" y="5394886"/>
            <a:ext cx="1021226" cy="1021227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5" name="Пункт # 2"/>
          <p:cNvSpPr txBox="1"/>
          <p:nvPr>
            <p:ph type="body" sz="quarter" idx="25" hasCustomPrompt="1"/>
          </p:nvPr>
        </p:nvSpPr>
        <p:spPr>
          <a:xfrm>
            <a:off x="8763000" y="5521886"/>
            <a:ext cx="2985135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206" name="3"/>
          <p:cNvSpPr/>
          <p:nvPr>
            <p:ph type="body" sz="quarter" idx="26"/>
          </p:nvPr>
        </p:nvSpPr>
        <p:spPr>
          <a:xfrm>
            <a:off x="7239000" y="7299886"/>
            <a:ext cx="1021226" cy="1021227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7" name="Пункт # 3"/>
          <p:cNvSpPr txBox="1"/>
          <p:nvPr>
            <p:ph type="body" sz="quarter" idx="27" hasCustomPrompt="1"/>
          </p:nvPr>
        </p:nvSpPr>
        <p:spPr>
          <a:xfrm>
            <a:off x="8763000" y="7429500"/>
            <a:ext cx="297688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3</a:t>
            </a:r>
          </a:p>
        </p:txBody>
      </p:sp>
      <p:sp>
        <p:nvSpPr>
          <p:cNvPr id="208" name="4"/>
          <p:cNvSpPr/>
          <p:nvPr>
            <p:ph type="body" sz="quarter" idx="28"/>
          </p:nvPr>
        </p:nvSpPr>
        <p:spPr>
          <a:xfrm>
            <a:off x="7239000" y="9207500"/>
            <a:ext cx="1021226" cy="1021226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9" name="Пункт # 4"/>
          <p:cNvSpPr txBox="1"/>
          <p:nvPr>
            <p:ph type="body" sz="quarter" idx="29" hasCustomPrompt="1"/>
          </p:nvPr>
        </p:nvSpPr>
        <p:spPr>
          <a:xfrm>
            <a:off x="8763000" y="9330762"/>
            <a:ext cx="298323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4</a:t>
            </a:r>
          </a:p>
        </p:txBody>
      </p:sp>
      <p:sp>
        <p:nvSpPr>
          <p:cNvPr id="210" name="5"/>
          <p:cNvSpPr/>
          <p:nvPr>
            <p:ph type="body" sz="quarter" idx="30"/>
          </p:nvPr>
        </p:nvSpPr>
        <p:spPr>
          <a:xfrm>
            <a:off x="7239000" y="11112500"/>
            <a:ext cx="1021226" cy="1021226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11" name="Пункт # 5"/>
          <p:cNvSpPr txBox="1"/>
          <p:nvPr>
            <p:ph type="body" sz="quarter" idx="31" hasCustomPrompt="1"/>
          </p:nvPr>
        </p:nvSpPr>
        <p:spPr>
          <a:xfrm>
            <a:off x="8763000" y="11235762"/>
            <a:ext cx="2990215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5</a:t>
            </a:r>
          </a:p>
        </p:txBody>
      </p:sp>
      <p:sp>
        <p:nvSpPr>
          <p:cNvPr id="212" name="Изображение"/>
          <p:cNvSpPr/>
          <p:nvPr>
            <p:ph type="pic" sz="quarter" idx="32"/>
          </p:nvPr>
        </p:nvSpPr>
        <p:spPr>
          <a:xfrm flipH="1">
            <a:off x="0" y="3810000"/>
            <a:ext cx="6350000" cy="635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опро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02 - Bewilderment.png" descr="02 - Bewilder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74800" y="2670392"/>
            <a:ext cx="12700000" cy="1107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А что если"/>
          <p:cNvSpPr txBox="1"/>
          <p:nvPr>
            <p:ph type="body" sz="quarter" idx="21" hasCustomPrompt="1"/>
          </p:nvPr>
        </p:nvSpPr>
        <p:spPr>
          <a:xfrm>
            <a:off x="11458744" y="5088826"/>
            <a:ext cx="8332979" cy="20828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b="1" sz="1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А что если</a:t>
            </a:r>
          </a:p>
        </p:txBody>
      </p:sp>
      <p:sp>
        <p:nvSpPr>
          <p:cNvPr id="222" name="задать вопрос?"/>
          <p:cNvSpPr txBox="1"/>
          <p:nvPr>
            <p:ph type="body" sz="quarter" idx="22" hasCustomPrompt="1"/>
          </p:nvPr>
        </p:nvSpPr>
        <p:spPr>
          <a:xfrm>
            <a:off x="9623658" y="7166192"/>
            <a:ext cx="12003152" cy="2082801"/>
          </a:xfrm>
          <a:prstGeom prst="rect">
            <a:avLst/>
          </a:prstGeom>
          <a:solidFill>
            <a:schemeClr val="accent4"/>
          </a:solidFill>
        </p:spPr>
        <p:txBody>
          <a:bodyPr wrap="none" anchor="ctr">
            <a:spAutoFit/>
          </a:bodyPr>
          <a:lstStyle>
            <a:lvl1pPr>
              <a:defRPr b="1" sz="1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задать вопрос?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llenge accep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4645" y="2275575"/>
            <a:ext cx="9164850" cy="916485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без сомнений"/>
          <p:cNvSpPr txBox="1"/>
          <p:nvPr>
            <p:ph type="body" sz="quarter" idx="21" hasCustomPrompt="1"/>
          </p:nvPr>
        </p:nvSpPr>
        <p:spPr>
          <a:xfrm>
            <a:off x="11194858" y="7029763"/>
            <a:ext cx="10221037" cy="1955801"/>
          </a:xfrm>
          <a:prstGeom prst="rect">
            <a:avLst/>
          </a:prstGeom>
          <a:solidFill>
            <a:schemeClr val="accent4"/>
          </a:solidFill>
        </p:spPr>
        <p:txBody>
          <a:bodyPr wrap="none" anchor="ctr">
            <a:spAutoFit/>
          </a:bodyPr>
          <a:lstStyle>
            <a:lvl1pPr>
              <a:defRPr b="1" sz="1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без сомнений</a:t>
            </a:r>
          </a:p>
        </p:txBody>
      </p:sp>
      <p:sp>
        <p:nvSpPr>
          <p:cNvPr id="232" name="Утверждение"/>
          <p:cNvSpPr txBox="1"/>
          <p:nvPr>
            <p:ph type="body" sz="quarter" idx="22" hasCustomPrompt="1"/>
          </p:nvPr>
        </p:nvSpPr>
        <p:spPr>
          <a:xfrm>
            <a:off x="11026939" y="4825195"/>
            <a:ext cx="10556876" cy="20828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b="1" sz="1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Утверждение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ереход к сложностя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0" name="вопрос или ответ"/>
          <p:cNvSpPr txBox="1"/>
          <p:nvPr>
            <p:ph type="body" sz="quarter" idx="21" hasCustomPrompt="1"/>
          </p:nvPr>
        </p:nvSpPr>
        <p:spPr>
          <a:xfrm>
            <a:off x="9916603" y="7029763"/>
            <a:ext cx="12777547" cy="1955801"/>
          </a:xfrm>
          <a:prstGeom prst="rect">
            <a:avLst/>
          </a:prstGeom>
          <a:solidFill>
            <a:schemeClr val="accent4"/>
          </a:solidFill>
        </p:spPr>
        <p:txBody>
          <a:bodyPr wrap="none" anchor="ctr">
            <a:spAutoFit/>
          </a:bodyPr>
          <a:lstStyle>
            <a:lvl1pPr>
              <a:defRPr b="1" sz="1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вопрос или ответ</a:t>
            </a:r>
          </a:p>
        </p:txBody>
      </p:sp>
      <p:sp>
        <p:nvSpPr>
          <p:cNvPr id="241" name="Интересный"/>
          <p:cNvSpPr txBox="1"/>
          <p:nvPr>
            <p:ph type="body" sz="quarter" idx="22" hasCustomPrompt="1"/>
          </p:nvPr>
        </p:nvSpPr>
        <p:spPr>
          <a:xfrm>
            <a:off x="11405018" y="4825195"/>
            <a:ext cx="9800718" cy="20828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b="1" sz="1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Интересный</a:t>
            </a:r>
          </a:p>
        </p:txBody>
      </p:sp>
      <p:pic>
        <p:nvPicPr>
          <p:cNvPr id="24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1600" y="3423981"/>
            <a:ext cx="8702626" cy="870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Начало сложного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0" name="Что-то сложное"/>
          <p:cNvSpPr txBox="1"/>
          <p:nvPr>
            <p:ph type="body" sz="quarter" idx="21" hasCustomPrompt="1"/>
          </p:nvPr>
        </p:nvSpPr>
        <p:spPr>
          <a:xfrm>
            <a:off x="10559230" y="5880100"/>
            <a:ext cx="11429569" cy="1955801"/>
          </a:xfrm>
          <a:prstGeom prst="rect">
            <a:avLst/>
          </a:prstGeom>
          <a:solidFill>
            <a:schemeClr val="accent4"/>
          </a:solidFill>
        </p:spPr>
        <p:txBody>
          <a:bodyPr wrap="none" anchor="ctr">
            <a:spAutoFit/>
          </a:bodyPr>
          <a:lstStyle>
            <a:lvl1pPr>
              <a:defRPr b="1" sz="1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Что-то сложное</a:t>
            </a:r>
          </a:p>
        </p:txBody>
      </p:sp>
      <p:pic>
        <p:nvPicPr>
          <p:cNvPr id="25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1600" y="3423981"/>
            <a:ext cx="8702626" cy="870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омн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5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61" y="2671737"/>
            <a:ext cx="10128055" cy="837252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Выражаем сомнения"/>
          <p:cNvSpPr txBox="1"/>
          <p:nvPr>
            <p:ph type="body" sz="quarter" idx="21" hasCustomPrompt="1"/>
          </p:nvPr>
        </p:nvSpPr>
        <p:spPr>
          <a:xfrm>
            <a:off x="9098408" y="6197600"/>
            <a:ext cx="15174971" cy="1778001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b="1" sz="11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Выражаем сомнения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нтересное замеч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8" name="Интересное замечание"/>
          <p:cNvSpPr txBox="1"/>
          <p:nvPr>
            <p:ph type="body" sz="quarter" idx="21" hasCustomPrompt="1"/>
          </p:nvPr>
        </p:nvSpPr>
        <p:spPr>
          <a:xfrm>
            <a:off x="11307848" y="5325587"/>
            <a:ext cx="12762331" cy="3454401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b="1" sz="11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Интересное замечание</a:t>
            </a:r>
          </a:p>
        </p:txBody>
      </p:sp>
      <p:pic>
        <p:nvPicPr>
          <p:cNvPr id="26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633830" cy="14105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Немного обо м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Имя Фамилия"/>
          <p:cNvSpPr txBox="1"/>
          <p:nvPr>
            <p:ph type="body" sz="quarter" idx="21" hasCustomPrompt="1"/>
          </p:nvPr>
        </p:nvSpPr>
        <p:spPr>
          <a:xfrm>
            <a:off x="1206500" y="1016000"/>
            <a:ext cx="8257337" cy="1562100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>
            <a:lvl1pPr algn="l">
              <a:defRPr b="1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Имя Фамилия</a:t>
            </a:r>
          </a:p>
        </p:txBody>
      </p:sp>
      <p:sp>
        <p:nvSpPr>
          <p:cNvPr id="22" name="Овал"/>
          <p:cNvSpPr/>
          <p:nvPr>
            <p:ph type="body" sz="quarter" idx="22"/>
          </p:nvPr>
        </p:nvSpPr>
        <p:spPr>
          <a:xfrm>
            <a:off x="1206500" y="4640512"/>
            <a:ext cx="5844195" cy="587865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rgbClr val="000000"/>
            </a:solidFill>
          </a:ln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" name="Интересный факт # 1"/>
          <p:cNvSpPr txBox="1"/>
          <p:nvPr>
            <p:ph type="body" sz="quarter" idx="23" hasCustomPrompt="1"/>
          </p:nvPr>
        </p:nvSpPr>
        <p:spPr>
          <a:xfrm>
            <a:off x="7747000" y="5153652"/>
            <a:ext cx="7642860" cy="1016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6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Интересный факт # 1</a:t>
            </a:r>
          </a:p>
        </p:txBody>
      </p:sp>
      <p:sp>
        <p:nvSpPr>
          <p:cNvPr id="25" name="Интересный факт # 2"/>
          <p:cNvSpPr txBox="1"/>
          <p:nvPr>
            <p:ph type="body" sz="quarter" idx="24" hasCustomPrompt="1"/>
          </p:nvPr>
        </p:nvSpPr>
        <p:spPr>
          <a:xfrm>
            <a:off x="7747000" y="7059140"/>
            <a:ext cx="7786878" cy="1016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6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Интересный факт # 2</a:t>
            </a:r>
          </a:p>
        </p:txBody>
      </p:sp>
      <p:sp>
        <p:nvSpPr>
          <p:cNvPr id="26" name="Интересный факт # 3"/>
          <p:cNvSpPr txBox="1"/>
          <p:nvPr>
            <p:ph type="body" sz="quarter" idx="25" hasCustomPrompt="1"/>
          </p:nvPr>
        </p:nvSpPr>
        <p:spPr>
          <a:xfrm>
            <a:off x="7747000" y="8964627"/>
            <a:ext cx="7776972" cy="1016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6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Интересный факт # 3</a:t>
            </a:r>
          </a:p>
        </p:txBody>
      </p:sp>
      <p:sp>
        <p:nvSpPr>
          <p:cNvPr id="27" name="Изображение"/>
          <p:cNvSpPr/>
          <p:nvPr>
            <p:ph type="pic" sz="quarter" idx="26"/>
          </p:nvPr>
        </p:nvSpPr>
        <p:spPr>
          <a:xfrm>
            <a:off x="1206500" y="11938000"/>
            <a:ext cx="1270000" cy="127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" name="@telegram"/>
          <p:cNvSpPr txBox="1"/>
          <p:nvPr>
            <p:ph type="body" sz="quarter" idx="27" hasCustomPrompt="1"/>
          </p:nvPr>
        </p:nvSpPr>
        <p:spPr>
          <a:xfrm>
            <a:off x="2854865" y="12134850"/>
            <a:ext cx="3175001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@telegram</a:t>
            </a:r>
          </a:p>
        </p:txBody>
      </p:sp>
      <p:sp>
        <p:nvSpPr>
          <p:cNvPr id="29" name="Изображение"/>
          <p:cNvSpPr/>
          <p:nvPr>
            <p:ph type="pic" sz="quarter" idx="28"/>
          </p:nvPr>
        </p:nvSpPr>
        <p:spPr>
          <a:xfrm>
            <a:off x="8382939" y="12070291"/>
            <a:ext cx="1270001" cy="10308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@twitter"/>
          <p:cNvSpPr txBox="1"/>
          <p:nvPr>
            <p:ph type="body" sz="quarter" idx="29" hasCustomPrompt="1"/>
          </p:nvPr>
        </p:nvSpPr>
        <p:spPr>
          <a:xfrm>
            <a:off x="10029874" y="12147550"/>
            <a:ext cx="2484121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@twitter</a:t>
            </a:r>
          </a:p>
        </p:txBody>
      </p:sp>
      <p:sp>
        <p:nvSpPr>
          <p:cNvPr id="31" name="Изображение"/>
          <p:cNvSpPr/>
          <p:nvPr>
            <p:ph type="pic" sz="quarter" idx="30"/>
          </p:nvPr>
        </p:nvSpPr>
        <p:spPr>
          <a:xfrm>
            <a:off x="16514002" y="11938000"/>
            <a:ext cx="1270001" cy="127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@github"/>
          <p:cNvSpPr txBox="1"/>
          <p:nvPr>
            <p:ph type="body" sz="quarter" idx="31" hasCustomPrompt="1"/>
          </p:nvPr>
        </p:nvSpPr>
        <p:spPr>
          <a:xfrm>
            <a:off x="18162927" y="12134850"/>
            <a:ext cx="2466341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@github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акая-то гру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7" name="Грустный заголовок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Грустный заголовок</a:t>
            </a:r>
          </a:p>
        </p:txBody>
      </p:sp>
      <p:pic>
        <p:nvPicPr>
          <p:cNvPr id="27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5021" y="3711012"/>
            <a:ext cx="14176799" cy="8706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+к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6" name="Заголовок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87" name="public static void main(String[] args) { ... }"/>
          <p:cNvSpPr txBox="1"/>
          <p:nvPr>
            <p:ph type="body" sz="quarter" idx="22" hasCustomPrompt="1"/>
          </p:nvPr>
        </p:nvSpPr>
        <p:spPr>
          <a:xfrm>
            <a:off x="762000" y="3556000"/>
            <a:ext cx="9346853" cy="711200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lnSpc>
                <a:spcPts val="78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public static void main(String[] args) { ...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+код тёмный"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Номер слайда"/>
          <p:cNvSpPr txBox="1"/>
          <p:nvPr>
            <p:ph type="sldNum" sz="quarter" idx="2"/>
          </p:nvPr>
        </p:nvSpPr>
        <p:spPr>
          <a:xfrm>
            <a:off x="23494999" y="128016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solidFill>
                  <a:srgbClr val="ACB6C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5" name="Заголовок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solidFill>
                  <a:srgbClr val="D5D5D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96" name="public static void main(String[] args) { ... }"/>
          <p:cNvSpPr txBox="1"/>
          <p:nvPr>
            <p:ph type="body" sz="quarter" idx="22" hasCustomPrompt="1"/>
          </p:nvPr>
        </p:nvSpPr>
        <p:spPr>
          <a:xfrm>
            <a:off x="762000" y="3556000"/>
            <a:ext cx="9346853" cy="711200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lnSpc>
                <a:spcPts val="78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public static void main(String[] args) { ...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просите меня о чём-нибуд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4" name="Спросите меня о чём-нибудь ;)"/>
          <p:cNvSpPr txBox="1"/>
          <p:nvPr/>
        </p:nvSpPr>
        <p:spPr>
          <a:xfrm>
            <a:off x="762000" y="774699"/>
            <a:ext cx="17826838" cy="1562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9600">
                <a:solidFill>
                  <a:srgbClr val="FFFFFF"/>
                </a:solidFill>
              </a:defRPr>
            </a:lvl1pPr>
          </a:lstStyle>
          <a:p>
            <a:pPr/>
            <a:r>
              <a:t>Спросите меня о чём-нибудь ;)</a:t>
            </a:r>
          </a:p>
        </p:txBody>
      </p:sp>
      <p:sp>
        <p:nvSpPr>
          <p:cNvPr id="305" name="1"/>
          <p:cNvSpPr/>
          <p:nvPr>
            <p:ph type="body" sz="quarter" idx="21"/>
          </p:nvPr>
        </p:nvSpPr>
        <p:spPr>
          <a:xfrm>
            <a:off x="762000" y="348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6" name="Пункт # 1"/>
          <p:cNvSpPr txBox="1"/>
          <p:nvPr>
            <p:ph type="body" sz="quarter" idx="22" hasCustomPrompt="1"/>
          </p:nvPr>
        </p:nvSpPr>
        <p:spPr>
          <a:xfrm>
            <a:off x="2413000" y="3616886"/>
            <a:ext cx="286512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307" name="2"/>
          <p:cNvSpPr/>
          <p:nvPr>
            <p:ph type="body" sz="quarter" idx="23"/>
          </p:nvPr>
        </p:nvSpPr>
        <p:spPr>
          <a:xfrm>
            <a:off x="762000" y="5394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8" name="Пункт # 2"/>
          <p:cNvSpPr txBox="1"/>
          <p:nvPr>
            <p:ph type="body" sz="quarter" idx="24" hasCustomPrompt="1"/>
          </p:nvPr>
        </p:nvSpPr>
        <p:spPr>
          <a:xfrm>
            <a:off x="2412999" y="5521886"/>
            <a:ext cx="2985136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309" name="3"/>
          <p:cNvSpPr/>
          <p:nvPr>
            <p:ph type="body" sz="quarter" idx="25"/>
          </p:nvPr>
        </p:nvSpPr>
        <p:spPr>
          <a:xfrm>
            <a:off x="762000" y="729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10" name="Ссылка на слайды"/>
          <p:cNvSpPr txBox="1"/>
          <p:nvPr/>
        </p:nvSpPr>
        <p:spPr>
          <a:xfrm>
            <a:off x="14637041" y="11392796"/>
            <a:ext cx="4844797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0"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Ссылка на слайды</a:t>
            </a:r>
          </a:p>
        </p:txBody>
      </p:sp>
      <p:sp>
        <p:nvSpPr>
          <p:cNvPr id="323" name="Соединительная линия"/>
          <p:cNvSpPr/>
          <p:nvPr/>
        </p:nvSpPr>
        <p:spPr>
          <a:xfrm>
            <a:off x="19635688" y="10081437"/>
            <a:ext cx="1503207" cy="167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9" h="21600" fill="norm" stroke="1" extrusionOk="0">
                <a:moveTo>
                  <a:pt x="0" y="21600"/>
                </a:moveTo>
                <a:cubicBezTo>
                  <a:pt x="14561" y="17494"/>
                  <a:pt x="21600" y="10294"/>
                  <a:pt x="21116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12" name="Пункт # 3"/>
          <p:cNvSpPr txBox="1"/>
          <p:nvPr>
            <p:ph type="body" sz="quarter" idx="26" hasCustomPrompt="1"/>
          </p:nvPr>
        </p:nvSpPr>
        <p:spPr>
          <a:xfrm>
            <a:off x="2413000" y="7429500"/>
            <a:ext cx="297688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3</a:t>
            </a:r>
          </a:p>
        </p:txBody>
      </p:sp>
      <p:sp>
        <p:nvSpPr>
          <p:cNvPr id="313" name="Изображение"/>
          <p:cNvSpPr/>
          <p:nvPr>
            <p:ph type="pic" sz="quarter" idx="27"/>
          </p:nvPr>
        </p:nvSpPr>
        <p:spPr>
          <a:xfrm>
            <a:off x="17970500" y="3873500"/>
            <a:ext cx="5969000" cy="5969000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4" name="4"/>
          <p:cNvSpPr/>
          <p:nvPr>
            <p:ph type="body" sz="quarter" idx="28"/>
          </p:nvPr>
        </p:nvSpPr>
        <p:spPr>
          <a:xfrm>
            <a:off x="762983" y="9207500"/>
            <a:ext cx="1021227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15" name="Пункт # 4"/>
          <p:cNvSpPr txBox="1"/>
          <p:nvPr>
            <p:ph type="body" sz="quarter" idx="29" hasCustomPrompt="1"/>
          </p:nvPr>
        </p:nvSpPr>
        <p:spPr>
          <a:xfrm>
            <a:off x="2413983" y="9330762"/>
            <a:ext cx="2983231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4</a:t>
            </a:r>
          </a:p>
        </p:txBody>
      </p:sp>
      <p:sp>
        <p:nvSpPr>
          <p:cNvPr id="316" name="5"/>
          <p:cNvSpPr/>
          <p:nvPr>
            <p:ph type="body" sz="quarter" idx="30"/>
          </p:nvPr>
        </p:nvSpPr>
        <p:spPr>
          <a:xfrm>
            <a:off x="768036" y="11112500"/>
            <a:ext cx="1021227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17" name="Пункт # 5"/>
          <p:cNvSpPr txBox="1"/>
          <p:nvPr>
            <p:ph type="body" sz="quarter" idx="31" hasCustomPrompt="1"/>
          </p:nvPr>
        </p:nvSpPr>
        <p:spPr>
          <a:xfrm>
            <a:off x="2419037" y="11235762"/>
            <a:ext cx="2990216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икерПак - часть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3" name="СтикерПак — часть I (Нюхлёр-1)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34" name="Изображение"/>
          <p:cNvSpPr/>
          <p:nvPr>
            <p:ph type="pic" sz="quarter" idx="22"/>
          </p:nvPr>
        </p:nvSpPr>
        <p:spPr>
          <a:xfrm>
            <a:off x="807255" y="3606800"/>
            <a:ext cx="3810001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5" name="Изображение"/>
          <p:cNvSpPr/>
          <p:nvPr>
            <p:ph type="pic" sz="quarter" idx="23"/>
          </p:nvPr>
        </p:nvSpPr>
        <p:spPr>
          <a:xfrm>
            <a:off x="5846516" y="3289679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6" name="Изображение"/>
          <p:cNvSpPr/>
          <p:nvPr>
            <p:ph type="pic" sz="quarter" idx="24"/>
          </p:nvPr>
        </p:nvSpPr>
        <p:spPr>
          <a:xfrm>
            <a:off x="10685273" y="3606800"/>
            <a:ext cx="3810001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7" name="Изображение"/>
          <p:cNvSpPr/>
          <p:nvPr>
            <p:ph type="pic" sz="quarter" idx="25"/>
          </p:nvPr>
        </p:nvSpPr>
        <p:spPr>
          <a:xfrm>
            <a:off x="15524030" y="3822208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8" name="Изображение"/>
          <p:cNvSpPr/>
          <p:nvPr>
            <p:ph type="pic" sz="quarter" idx="26"/>
          </p:nvPr>
        </p:nvSpPr>
        <p:spPr>
          <a:xfrm>
            <a:off x="20055938" y="3822208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9" name="Изображение"/>
          <p:cNvSpPr/>
          <p:nvPr>
            <p:ph type="pic" sz="quarter" idx="27"/>
          </p:nvPr>
        </p:nvSpPr>
        <p:spPr>
          <a:xfrm>
            <a:off x="807255" y="8277269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0" name="Изображение"/>
          <p:cNvSpPr/>
          <p:nvPr>
            <p:ph type="pic" sz="quarter" idx="28"/>
          </p:nvPr>
        </p:nvSpPr>
        <p:spPr>
          <a:xfrm>
            <a:off x="5894499" y="8277269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1" name="Изображение"/>
          <p:cNvSpPr/>
          <p:nvPr>
            <p:ph type="pic" sz="quarter" idx="29"/>
          </p:nvPr>
        </p:nvSpPr>
        <p:spPr>
          <a:xfrm>
            <a:off x="10981743" y="8277269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2" name="Изображение"/>
          <p:cNvSpPr/>
          <p:nvPr>
            <p:ph type="pic" sz="quarter" idx="30"/>
          </p:nvPr>
        </p:nvSpPr>
        <p:spPr>
          <a:xfrm>
            <a:off x="15710258" y="8277269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3" name="Изображение"/>
          <p:cNvSpPr/>
          <p:nvPr>
            <p:ph type="pic" sz="quarter" idx="31"/>
          </p:nvPr>
        </p:nvSpPr>
        <p:spPr>
          <a:xfrm>
            <a:off x="20055938" y="8277269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икерПак - част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1" name="СтикерПак — часть II (Нюхлёр-2)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52" name="Изображение"/>
          <p:cNvSpPr/>
          <p:nvPr>
            <p:ph type="pic" sz="quarter" idx="22"/>
          </p:nvPr>
        </p:nvSpPr>
        <p:spPr>
          <a:xfrm>
            <a:off x="689377" y="3606800"/>
            <a:ext cx="3810001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3" name="Изображение"/>
          <p:cNvSpPr/>
          <p:nvPr>
            <p:ph type="pic" sz="quarter" idx="23"/>
          </p:nvPr>
        </p:nvSpPr>
        <p:spPr>
          <a:xfrm>
            <a:off x="5640230" y="3606800"/>
            <a:ext cx="3810001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4" name="Изображение"/>
          <p:cNvSpPr/>
          <p:nvPr>
            <p:ph type="pic" sz="quarter" idx="24"/>
          </p:nvPr>
        </p:nvSpPr>
        <p:spPr>
          <a:xfrm>
            <a:off x="11062594" y="3606800"/>
            <a:ext cx="3810001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5" name="Изображение"/>
          <p:cNvSpPr/>
          <p:nvPr>
            <p:ph type="pic" sz="quarter" idx="25"/>
          </p:nvPr>
        </p:nvSpPr>
        <p:spPr>
          <a:xfrm>
            <a:off x="16131325" y="3606800"/>
            <a:ext cx="3810001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6" name="Изображение"/>
          <p:cNvSpPr/>
          <p:nvPr>
            <p:ph type="pic" sz="quarter" idx="26"/>
          </p:nvPr>
        </p:nvSpPr>
        <p:spPr>
          <a:xfrm>
            <a:off x="20826076" y="3606800"/>
            <a:ext cx="3810001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7" name="Изображение"/>
          <p:cNvSpPr/>
          <p:nvPr>
            <p:ph type="pic" sz="quarter" idx="27"/>
          </p:nvPr>
        </p:nvSpPr>
        <p:spPr>
          <a:xfrm>
            <a:off x="689377" y="8519286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8" name="Изображение"/>
          <p:cNvSpPr/>
          <p:nvPr>
            <p:ph type="pic" sz="quarter" idx="28"/>
          </p:nvPr>
        </p:nvSpPr>
        <p:spPr>
          <a:xfrm>
            <a:off x="5640230" y="8519286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9" name="Изображение"/>
          <p:cNvSpPr/>
          <p:nvPr>
            <p:ph type="pic" sz="quarter" idx="29"/>
          </p:nvPr>
        </p:nvSpPr>
        <p:spPr>
          <a:xfrm>
            <a:off x="10885778" y="8216900"/>
            <a:ext cx="3810001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0" name="Изображение"/>
          <p:cNvSpPr/>
          <p:nvPr>
            <p:ph type="pic" sz="quarter" idx="30"/>
          </p:nvPr>
        </p:nvSpPr>
        <p:spPr>
          <a:xfrm>
            <a:off x="16131325" y="8519286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1" name="Изображение"/>
          <p:cNvSpPr/>
          <p:nvPr>
            <p:ph type="pic" sz="quarter" idx="31"/>
          </p:nvPr>
        </p:nvSpPr>
        <p:spPr>
          <a:xfrm>
            <a:off x="20422896" y="8519286"/>
            <a:ext cx="3810001" cy="381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икерПак - часть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9" name="СтикерПак — часть III (Нюхлёр-3)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70" name="Изображение"/>
          <p:cNvSpPr/>
          <p:nvPr>
            <p:ph type="pic" sz="quarter" idx="22"/>
          </p:nvPr>
        </p:nvSpPr>
        <p:spPr>
          <a:xfrm>
            <a:off x="571500" y="3606800"/>
            <a:ext cx="5080001" cy="508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1" name="Изображение"/>
          <p:cNvSpPr/>
          <p:nvPr>
            <p:ph type="pic" sz="quarter" idx="23"/>
          </p:nvPr>
        </p:nvSpPr>
        <p:spPr>
          <a:xfrm>
            <a:off x="6990209" y="3606800"/>
            <a:ext cx="5080001" cy="508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2" name="Изображение"/>
          <p:cNvSpPr/>
          <p:nvPr>
            <p:ph type="pic" sz="quarter" idx="24"/>
          </p:nvPr>
        </p:nvSpPr>
        <p:spPr>
          <a:xfrm>
            <a:off x="12966879" y="3606800"/>
            <a:ext cx="5080001" cy="508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3" name="Изображение"/>
          <p:cNvSpPr/>
          <p:nvPr>
            <p:ph type="pic" sz="quarter" idx="25"/>
          </p:nvPr>
        </p:nvSpPr>
        <p:spPr>
          <a:xfrm>
            <a:off x="18516241" y="3606800"/>
            <a:ext cx="5080001" cy="508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4" name="Изображение"/>
          <p:cNvSpPr/>
          <p:nvPr>
            <p:ph type="pic" sz="quarter" idx="26"/>
          </p:nvPr>
        </p:nvSpPr>
        <p:spPr>
          <a:xfrm>
            <a:off x="9264963" y="8321898"/>
            <a:ext cx="5080001" cy="508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икерПак - часть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2" name="СтикерПак — часть IV (Мемы-1)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83" name="Изображение"/>
          <p:cNvSpPr/>
          <p:nvPr>
            <p:ph type="pic" idx="22"/>
          </p:nvPr>
        </p:nvSpPr>
        <p:spPr>
          <a:xfrm>
            <a:off x="-1574800" y="2670392"/>
            <a:ext cx="12700000" cy="11074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4" name="Изображение"/>
          <p:cNvSpPr/>
          <p:nvPr>
            <p:ph type="pic" sz="half" idx="23"/>
          </p:nvPr>
        </p:nvSpPr>
        <p:spPr>
          <a:xfrm>
            <a:off x="12276652" y="3291575"/>
            <a:ext cx="9164849" cy="91648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икерПак - часть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2" name="СтикерПак — часть V (Мемы-2)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93" name="Изображение"/>
          <p:cNvSpPr/>
          <p:nvPr>
            <p:ph type="pic" idx="22"/>
          </p:nvPr>
        </p:nvSpPr>
        <p:spPr>
          <a:xfrm>
            <a:off x="449627" y="1780284"/>
            <a:ext cx="12720702" cy="12720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4" name="Изображение"/>
          <p:cNvSpPr/>
          <p:nvPr>
            <p:ph type="pic" sz="half" idx="23"/>
          </p:nvPr>
        </p:nvSpPr>
        <p:spPr>
          <a:xfrm>
            <a:off x="14035363" y="3054839"/>
            <a:ext cx="10128055" cy="83725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О чём сегодня будем говори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" name="О чём сегодня будем говорить?"/>
          <p:cNvSpPr txBox="1"/>
          <p:nvPr/>
        </p:nvSpPr>
        <p:spPr>
          <a:xfrm>
            <a:off x="762000" y="774699"/>
            <a:ext cx="18370601" cy="1562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9600">
                <a:solidFill>
                  <a:srgbClr val="FFFFFF"/>
                </a:solidFill>
              </a:defRPr>
            </a:lvl1pPr>
          </a:lstStyle>
          <a:p>
            <a:pPr/>
            <a:r>
              <a:t>О чём сегодня будем говорить?</a:t>
            </a:r>
          </a:p>
        </p:txBody>
      </p:sp>
      <p:sp>
        <p:nvSpPr>
          <p:cNvPr id="41" name="1"/>
          <p:cNvSpPr/>
          <p:nvPr>
            <p:ph type="body" sz="quarter" idx="21"/>
          </p:nvPr>
        </p:nvSpPr>
        <p:spPr>
          <a:xfrm>
            <a:off x="762000" y="348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" name="Пункт # 1"/>
          <p:cNvSpPr txBox="1"/>
          <p:nvPr>
            <p:ph type="body" sz="quarter" idx="22" hasCustomPrompt="1"/>
          </p:nvPr>
        </p:nvSpPr>
        <p:spPr>
          <a:xfrm>
            <a:off x="2413000" y="3616886"/>
            <a:ext cx="286512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43" name="2"/>
          <p:cNvSpPr/>
          <p:nvPr>
            <p:ph type="body" sz="quarter" idx="23"/>
          </p:nvPr>
        </p:nvSpPr>
        <p:spPr>
          <a:xfrm>
            <a:off x="762000" y="5394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" name="Пункт # 2"/>
          <p:cNvSpPr txBox="1"/>
          <p:nvPr>
            <p:ph type="body" sz="quarter" idx="24" hasCustomPrompt="1"/>
          </p:nvPr>
        </p:nvSpPr>
        <p:spPr>
          <a:xfrm>
            <a:off x="2412999" y="5521886"/>
            <a:ext cx="2985136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45" name="3"/>
          <p:cNvSpPr/>
          <p:nvPr>
            <p:ph type="body" sz="quarter" idx="25"/>
          </p:nvPr>
        </p:nvSpPr>
        <p:spPr>
          <a:xfrm>
            <a:off x="762000" y="729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6" name="Ссылка на слайды"/>
          <p:cNvSpPr txBox="1"/>
          <p:nvPr/>
        </p:nvSpPr>
        <p:spPr>
          <a:xfrm>
            <a:off x="14637041" y="11392796"/>
            <a:ext cx="4844797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0" sz="4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Ссылка на слайды</a:t>
            </a:r>
          </a:p>
        </p:txBody>
      </p:sp>
      <p:sp>
        <p:nvSpPr>
          <p:cNvPr id="59" name="Соединительная линия"/>
          <p:cNvSpPr/>
          <p:nvPr/>
        </p:nvSpPr>
        <p:spPr>
          <a:xfrm>
            <a:off x="19635688" y="10081437"/>
            <a:ext cx="1503207" cy="167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9" h="21600" fill="norm" stroke="1" extrusionOk="0">
                <a:moveTo>
                  <a:pt x="0" y="21600"/>
                </a:moveTo>
                <a:cubicBezTo>
                  <a:pt x="14561" y="17494"/>
                  <a:pt x="21600" y="10294"/>
                  <a:pt x="21116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8" name="Пункт # 3"/>
          <p:cNvSpPr txBox="1"/>
          <p:nvPr>
            <p:ph type="body" sz="quarter" idx="26" hasCustomPrompt="1"/>
          </p:nvPr>
        </p:nvSpPr>
        <p:spPr>
          <a:xfrm>
            <a:off x="2413000" y="7429500"/>
            <a:ext cx="297688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3</a:t>
            </a:r>
          </a:p>
        </p:txBody>
      </p:sp>
      <p:sp>
        <p:nvSpPr>
          <p:cNvPr id="49" name="Изображение"/>
          <p:cNvSpPr/>
          <p:nvPr>
            <p:ph type="pic" sz="quarter" idx="27"/>
          </p:nvPr>
        </p:nvSpPr>
        <p:spPr>
          <a:xfrm>
            <a:off x="17970500" y="3873500"/>
            <a:ext cx="5969000" cy="5969000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" name="4"/>
          <p:cNvSpPr/>
          <p:nvPr>
            <p:ph type="body" sz="quarter" idx="28"/>
          </p:nvPr>
        </p:nvSpPr>
        <p:spPr>
          <a:xfrm>
            <a:off x="762983" y="9207500"/>
            <a:ext cx="1021227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1" name="Пункт # 4"/>
          <p:cNvSpPr txBox="1"/>
          <p:nvPr>
            <p:ph type="body" sz="quarter" idx="29" hasCustomPrompt="1"/>
          </p:nvPr>
        </p:nvSpPr>
        <p:spPr>
          <a:xfrm>
            <a:off x="2413983" y="9330762"/>
            <a:ext cx="2983231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4</a:t>
            </a:r>
          </a:p>
        </p:txBody>
      </p:sp>
      <p:sp>
        <p:nvSpPr>
          <p:cNvPr id="52" name="5"/>
          <p:cNvSpPr/>
          <p:nvPr>
            <p:ph type="body" sz="quarter" idx="30"/>
          </p:nvPr>
        </p:nvSpPr>
        <p:spPr>
          <a:xfrm>
            <a:off x="768036" y="11112500"/>
            <a:ext cx="1021227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3" name="Пункт # 5"/>
          <p:cNvSpPr txBox="1"/>
          <p:nvPr>
            <p:ph type="body" sz="quarter" idx="31" hasCustomPrompt="1"/>
          </p:nvPr>
        </p:nvSpPr>
        <p:spPr>
          <a:xfrm>
            <a:off x="2419037" y="11235762"/>
            <a:ext cx="2990216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тикерПак - часть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2" name="СтикерПак — часть VI (Мемы-3)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03" name="Изображение"/>
          <p:cNvSpPr/>
          <p:nvPr>
            <p:ph type="pic" sz="half" idx="22"/>
          </p:nvPr>
        </p:nvSpPr>
        <p:spPr>
          <a:xfrm>
            <a:off x="559917" y="2737563"/>
            <a:ext cx="8059079" cy="106902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4" name="Изображение"/>
          <p:cNvSpPr/>
          <p:nvPr>
            <p:ph type="pic" sz="half" idx="23"/>
          </p:nvPr>
        </p:nvSpPr>
        <p:spPr>
          <a:xfrm>
            <a:off x="9184364" y="3210033"/>
            <a:ext cx="14176800" cy="87064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Начало сек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4469" y="-418500"/>
            <a:ext cx="21135062" cy="14553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Начало фразы"/>
          <p:cNvSpPr txBox="1"/>
          <p:nvPr>
            <p:ph type="body" sz="quarter" idx="21" hasCustomPrompt="1"/>
          </p:nvPr>
        </p:nvSpPr>
        <p:spPr>
          <a:xfrm>
            <a:off x="4571022" y="4210050"/>
            <a:ext cx="11469879" cy="20828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b="1" sz="1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Начало фразы</a:t>
            </a:r>
          </a:p>
        </p:txBody>
      </p:sp>
      <p:sp>
        <p:nvSpPr>
          <p:cNvPr id="64" name="продолжение"/>
          <p:cNvSpPr txBox="1"/>
          <p:nvPr>
            <p:ph type="body" sz="quarter" idx="22" hasCustomPrompt="1"/>
          </p:nvPr>
        </p:nvSpPr>
        <p:spPr>
          <a:xfrm>
            <a:off x="4926812" y="6369050"/>
            <a:ext cx="10758298" cy="2082801"/>
          </a:xfrm>
          <a:prstGeom prst="rect">
            <a:avLst/>
          </a:prstGeom>
          <a:solidFill>
            <a:schemeClr val="accent4"/>
          </a:solidFill>
        </p:spPr>
        <p:txBody>
          <a:bodyPr wrap="none" anchor="ctr">
            <a:spAutoFit/>
          </a:bodyPr>
          <a:lstStyle>
            <a:lvl1pPr>
              <a:defRPr b="1" sz="1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продолжение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2" name="Заголовок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+ enabled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0" name="Заголовок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81" name="01"/>
          <p:cNvSpPr txBox="1"/>
          <p:nvPr/>
        </p:nvSpPr>
        <p:spPr>
          <a:xfrm>
            <a:off x="1919287" y="4089400"/>
            <a:ext cx="3133726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0" i="0" sz="25000">
                <a:solidFill>
                  <a:schemeClr val="accent4"/>
                </a:solidFill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82" name="02"/>
          <p:cNvSpPr txBox="1"/>
          <p:nvPr/>
        </p:nvSpPr>
        <p:spPr>
          <a:xfrm>
            <a:off x="9525000" y="4089400"/>
            <a:ext cx="3924301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0" i="0" sz="25000">
                <a:solidFill>
                  <a:schemeClr val="accent4"/>
                </a:solidFill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83" name="03"/>
          <p:cNvSpPr txBox="1"/>
          <p:nvPr/>
        </p:nvSpPr>
        <p:spPr>
          <a:xfrm>
            <a:off x="17575212" y="4089400"/>
            <a:ext cx="3825876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0" i="0" sz="25000">
                <a:solidFill>
                  <a:schemeClr val="accent4"/>
                </a:solidFill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84" name="Пункт # 1"/>
          <p:cNvSpPr txBox="1"/>
          <p:nvPr>
            <p:ph type="body" sz="quarter" idx="22" hasCustomPrompt="1"/>
          </p:nvPr>
        </p:nvSpPr>
        <p:spPr>
          <a:xfrm>
            <a:off x="2083434" y="8642350"/>
            <a:ext cx="2805431" cy="8763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5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85" name="Пункт # 2"/>
          <p:cNvSpPr txBox="1"/>
          <p:nvPr>
            <p:ph type="body" sz="quarter" idx="23" hasCustomPrompt="1"/>
          </p:nvPr>
        </p:nvSpPr>
        <p:spPr>
          <a:xfrm>
            <a:off x="10016172" y="8642350"/>
            <a:ext cx="2941956" cy="8763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5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86" name="Пункт # 3"/>
          <p:cNvSpPr txBox="1"/>
          <p:nvPr>
            <p:ph type="body" sz="quarter" idx="24" hasCustomPrompt="1"/>
          </p:nvPr>
        </p:nvSpPr>
        <p:spPr>
          <a:xfrm>
            <a:off x="18023840" y="8642350"/>
            <a:ext cx="2928621" cy="8763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5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Пункт #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+ disabled 3 раздела коп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4" name="Заголовок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95" name="01"/>
          <p:cNvSpPr txBox="1"/>
          <p:nvPr>
            <p:ph type="body" sz="quarter" idx="22"/>
          </p:nvPr>
        </p:nvSpPr>
        <p:spPr>
          <a:xfrm>
            <a:off x="1919287" y="4089400"/>
            <a:ext cx="3133726" cy="3924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2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96" name="02"/>
          <p:cNvSpPr txBox="1"/>
          <p:nvPr>
            <p:ph type="body" sz="quarter" idx="23"/>
          </p:nvPr>
        </p:nvSpPr>
        <p:spPr>
          <a:xfrm>
            <a:off x="9525000" y="4089400"/>
            <a:ext cx="3924301" cy="3924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2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97" name="03"/>
          <p:cNvSpPr txBox="1"/>
          <p:nvPr>
            <p:ph type="body" sz="quarter" idx="24"/>
          </p:nvPr>
        </p:nvSpPr>
        <p:spPr>
          <a:xfrm>
            <a:off x="17575212" y="4089400"/>
            <a:ext cx="3825876" cy="3924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2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98" name="Пункт # 1"/>
          <p:cNvSpPr txBox="1"/>
          <p:nvPr>
            <p:ph type="body" sz="quarter" idx="25" hasCustomPrompt="1"/>
          </p:nvPr>
        </p:nvSpPr>
        <p:spPr>
          <a:xfrm>
            <a:off x="2083434" y="8642350"/>
            <a:ext cx="2805431" cy="8763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5000">
                <a:solidFill>
                  <a:srgbClr val="ABB2B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99" name="Пункт # 2"/>
          <p:cNvSpPr txBox="1"/>
          <p:nvPr>
            <p:ph type="body" sz="quarter" idx="26" hasCustomPrompt="1"/>
          </p:nvPr>
        </p:nvSpPr>
        <p:spPr>
          <a:xfrm>
            <a:off x="10016172" y="8642350"/>
            <a:ext cx="2941956" cy="8763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5000">
                <a:solidFill>
                  <a:srgbClr val="ABB2B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100" name="Пункт # 3"/>
          <p:cNvSpPr txBox="1"/>
          <p:nvPr>
            <p:ph type="body" sz="quarter" idx="27" hasCustomPrompt="1"/>
          </p:nvPr>
        </p:nvSpPr>
        <p:spPr>
          <a:xfrm>
            <a:off x="18023840" y="8642350"/>
            <a:ext cx="2928621" cy="8763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5000">
                <a:solidFill>
                  <a:srgbClr val="ABB2B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Пункт #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+активные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8" name="Заголовок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9" name="1"/>
          <p:cNvSpPr/>
          <p:nvPr>
            <p:ph type="body" sz="quarter" idx="22"/>
          </p:nvPr>
        </p:nvSpPr>
        <p:spPr>
          <a:xfrm>
            <a:off x="762000" y="348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0" name="Пункт # 1"/>
          <p:cNvSpPr txBox="1"/>
          <p:nvPr>
            <p:ph type="body" sz="quarter" idx="23" hasCustomPrompt="1"/>
          </p:nvPr>
        </p:nvSpPr>
        <p:spPr>
          <a:xfrm>
            <a:off x="2413000" y="3616886"/>
            <a:ext cx="286512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111" name="2"/>
          <p:cNvSpPr/>
          <p:nvPr>
            <p:ph type="body" sz="quarter" idx="24"/>
          </p:nvPr>
        </p:nvSpPr>
        <p:spPr>
          <a:xfrm>
            <a:off x="762000" y="5394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2" name="Пункт # 2"/>
          <p:cNvSpPr txBox="1"/>
          <p:nvPr>
            <p:ph type="body" sz="quarter" idx="25" hasCustomPrompt="1"/>
          </p:nvPr>
        </p:nvSpPr>
        <p:spPr>
          <a:xfrm>
            <a:off x="2412999" y="5521886"/>
            <a:ext cx="2985136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113" name="3"/>
          <p:cNvSpPr/>
          <p:nvPr>
            <p:ph type="body" sz="quarter" idx="26"/>
          </p:nvPr>
        </p:nvSpPr>
        <p:spPr>
          <a:xfrm>
            <a:off x="762000" y="7299886"/>
            <a:ext cx="1021226" cy="1021227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4" name="Пункт # 3"/>
          <p:cNvSpPr txBox="1"/>
          <p:nvPr>
            <p:ph type="body" sz="quarter" idx="27" hasCustomPrompt="1"/>
          </p:nvPr>
        </p:nvSpPr>
        <p:spPr>
          <a:xfrm>
            <a:off x="2413000" y="7429500"/>
            <a:ext cx="297688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3</a:t>
            </a:r>
          </a:p>
        </p:txBody>
      </p:sp>
      <p:sp>
        <p:nvSpPr>
          <p:cNvPr id="115" name="4"/>
          <p:cNvSpPr/>
          <p:nvPr>
            <p:ph type="body" sz="quarter" idx="28"/>
          </p:nvPr>
        </p:nvSpPr>
        <p:spPr>
          <a:xfrm>
            <a:off x="762983" y="9207500"/>
            <a:ext cx="1021227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6" name="Пункт # 4"/>
          <p:cNvSpPr txBox="1"/>
          <p:nvPr>
            <p:ph type="body" sz="quarter" idx="29" hasCustomPrompt="1"/>
          </p:nvPr>
        </p:nvSpPr>
        <p:spPr>
          <a:xfrm>
            <a:off x="2413983" y="9330762"/>
            <a:ext cx="2983231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4</a:t>
            </a:r>
          </a:p>
        </p:txBody>
      </p:sp>
      <p:sp>
        <p:nvSpPr>
          <p:cNvPr id="117" name="5"/>
          <p:cNvSpPr/>
          <p:nvPr>
            <p:ph type="body" sz="quarter" idx="30"/>
          </p:nvPr>
        </p:nvSpPr>
        <p:spPr>
          <a:xfrm>
            <a:off x="768036" y="11112500"/>
            <a:ext cx="1021227" cy="102122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8" name="Пункт # 5"/>
          <p:cNvSpPr txBox="1"/>
          <p:nvPr>
            <p:ph type="body" sz="quarter" idx="31" hasCustomPrompt="1"/>
          </p:nvPr>
        </p:nvSpPr>
        <p:spPr>
          <a:xfrm>
            <a:off x="2419037" y="11235762"/>
            <a:ext cx="2990216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+неактивные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Номер слайда"/>
          <p:cNvSpPr txBox="1"/>
          <p:nvPr>
            <p:ph type="sldNum" sz="quarter" idx="2"/>
          </p:nvPr>
        </p:nvSpPr>
        <p:spPr>
          <a:xfrm>
            <a:off x="23494999" y="12827000"/>
            <a:ext cx="507112" cy="558800"/>
          </a:xfrm>
          <a:prstGeom prst="rect">
            <a:avLst/>
          </a:prstGeom>
        </p:spPr>
        <p:txBody>
          <a:bodyPr/>
          <a:lstStyle>
            <a:lvl1pPr>
              <a:defRPr b="1" sz="30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6" name="Заголовок"/>
          <p:cNvSpPr txBox="1"/>
          <p:nvPr>
            <p:ph type="body" sz="quarter" idx="21" hasCustomPrompt="1"/>
          </p:nvPr>
        </p:nvSpPr>
        <p:spPr>
          <a:xfrm>
            <a:off x="762000" y="762000"/>
            <a:ext cx="23656547" cy="1742314"/>
          </a:xfrm>
          <a:prstGeom prst="rect">
            <a:avLst/>
          </a:prstGeom>
        </p:spPr>
        <p:txBody>
          <a:bodyPr/>
          <a:lstStyle>
            <a:lvl1pPr algn="l">
              <a:defRPr b="1" sz="105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27" name="1"/>
          <p:cNvSpPr/>
          <p:nvPr>
            <p:ph type="body" sz="quarter" idx="22"/>
          </p:nvPr>
        </p:nvSpPr>
        <p:spPr>
          <a:xfrm>
            <a:off x="762000" y="3489886"/>
            <a:ext cx="1021226" cy="1021227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8" name="Пункт # 1"/>
          <p:cNvSpPr txBox="1"/>
          <p:nvPr>
            <p:ph type="body" sz="quarter" idx="23" hasCustomPrompt="1"/>
          </p:nvPr>
        </p:nvSpPr>
        <p:spPr>
          <a:xfrm>
            <a:off x="2413000" y="3616886"/>
            <a:ext cx="286512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1</a:t>
            </a:r>
          </a:p>
        </p:txBody>
      </p:sp>
      <p:sp>
        <p:nvSpPr>
          <p:cNvPr id="129" name="2"/>
          <p:cNvSpPr/>
          <p:nvPr>
            <p:ph type="body" sz="quarter" idx="24"/>
          </p:nvPr>
        </p:nvSpPr>
        <p:spPr>
          <a:xfrm>
            <a:off x="762000" y="5394886"/>
            <a:ext cx="1021226" cy="1021227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0" name="Пункт # 2"/>
          <p:cNvSpPr txBox="1"/>
          <p:nvPr>
            <p:ph type="body" sz="quarter" idx="25" hasCustomPrompt="1"/>
          </p:nvPr>
        </p:nvSpPr>
        <p:spPr>
          <a:xfrm>
            <a:off x="2412999" y="5521886"/>
            <a:ext cx="2985136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2</a:t>
            </a:r>
          </a:p>
        </p:txBody>
      </p:sp>
      <p:sp>
        <p:nvSpPr>
          <p:cNvPr id="131" name="3"/>
          <p:cNvSpPr/>
          <p:nvPr>
            <p:ph type="body" sz="quarter" idx="26"/>
          </p:nvPr>
        </p:nvSpPr>
        <p:spPr>
          <a:xfrm>
            <a:off x="762000" y="7299886"/>
            <a:ext cx="1021226" cy="1021227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2" name="Пункт # 3"/>
          <p:cNvSpPr txBox="1"/>
          <p:nvPr>
            <p:ph type="body" sz="quarter" idx="27" hasCustomPrompt="1"/>
          </p:nvPr>
        </p:nvSpPr>
        <p:spPr>
          <a:xfrm>
            <a:off x="2413000" y="7429500"/>
            <a:ext cx="2976880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3</a:t>
            </a:r>
          </a:p>
        </p:txBody>
      </p:sp>
      <p:sp>
        <p:nvSpPr>
          <p:cNvPr id="133" name="4"/>
          <p:cNvSpPr/>
          <p:nvPr>
            <p:ph type="body" sz="quarter" idx="28"/>
          </p:nvPr>
        </p:nvSpPr>
        <p:spPr>
          <a:xfrm>
            <a:off x="762983" y="9207500"/>
            <a:ext cx="1021227" cy="1021226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34" name="Пункт # 4"/>
          <p:cNvSpPr txBox="1"/>
          <p:nvPr>
            <p:ph type="body" sz="quarter" idx="29" hasCustomPrompt="1"/>
          </p:nvPr>
        </p:nvSpPr>
        <p:spPr>
          <a:xfrm>
            <a:off x="2413983" y="9330762"/>
            <a:ext cx="2983231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4</a:t>
            </a:r>
          </a:p>
        </p:txBody>
      </p:sp>
      <p:sp>
        <p:nvSpPr>
          <p:cNvPr id="135" name="5"/>
          <p:cNvSpPr/>
          <p:nvPr>
            <p:ph type="body" sz="quarter" idx="30"/>
          </p:nvPr>
        </p:nvSpPr>
        <p:spPr>
          <a:xfrm>
            <a:off x="768036" y="11112500"/>
            <a:ext cx="1021227" cy="1021226"/>
          </a:xfrm>
          <a:prstGeom prst="ellipse">
            <a:avLst/>
          </a:prstGeom>
          <a:solidFill>
            <a:srgbClr val="ABB2B4"/>
          </a:solidFill>
        </p:spPr>
        <p:txBody>
          <a:bodyPr lIns="0" tIns="0" rIns="0" bIns="0" anchor="ctr">
            <a:noAutofit/>
          </a:bodyPr>
          <a:lstStyle>
            <a:lvl1pPr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36" name="Пункт # 5"/>
          <p:cNvSpPr txBox="1"/>
          <p:nvPr>
            <p:ph type="body" sz="quarter" idx="31" hasCustomPrompt="1"/>
          </p:nvPr>
        </p:nvSpPr>
        <p:spPr>
          <a:xfrm>
            <a:off x="2419037" y="11235762"/>
            <a:ext cx="2990216" cy="8763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b="1" sz="5000">
                <a:solidFill>
                  <a:srgbClr val="ABB2B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Пункт #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9458972"/>
            <a:ext cx="1651000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0" i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355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711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066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422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video" Target="../media/media9.mp4"/><Relationship Id="rId3" Type="http://schemas.microsoft.com/office/2007/relationships/media" Target="../media/media9.mp4"/><Relationship Id="rId4" Type="http://schemas.openxmlformats.org/officeDocument/2006/relationships/image" Target="../media/image13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apple.com/ru" TargetMode="External"/><Relationship Id="rId3" Type="http://schemas.openxmlformats.org/officeDocument/2006/relationships/hyperlink" Target="https://voyager.adriel.cafe/" TargetMode="External"/><Relationship Id="rId4" Type="http://schemas.openxmlformats.org/officeDocument/2006/relationships/image" Target="../media/image17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video" Target="../media/media10.mp4"/><Relationship Id="rId3" Type="http://schemas.microsoft.com/office/2007/relationships/media" Target="../media/media10.mp4"/><Relationship Id="rId4" Type="http://schemas.openxmlformats.org/officeDocument/2006/relationships/image" Target="../media/image14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video" Target="../media/media10.mp4"/><Relationship Id="rId3" Type="http://schemas.microsoft.com/office/2007/relationships/media" Target="../media/media10.mp4"/><Relationship Id="rId4" Type="http://schemas.openxmlformats.org/officeDocument/2006/relationships/image" Target="../media/image14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video" Target="../media/media10.mp4"/><Relationship Id="rId3" Type="http://schemas.microsoft.com/office/2007/relationships/media" Target="../media/media10.mp4"/><Relationship Id="rId4" Type="http://schemas.openxmlformats.org/officeDocument/2006/relationships/image" Target="../media/image14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apple.com/ru" TargetMode="External"/><Relationship Id="rId3" Type="http://schemas.openxmlformats.org/officeDocument/2006/relationships/hyperlink" Target="https://github.com/terrakok/Modo" TargetMode="External"/><Relationship Id="rId4" Type="http://schemas.openxmlformats.org/officeDocument/2006/relationships/image" Target="../media/image18.tif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tif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6.pn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3" Type="http://schemas.microsoft.com/office/2007/relationships/media" Target="../media/media11.mp4"/><Relationship Id="rId4" Type="http://schemas.openxmlformats.org/officeDocument/2006/relationships/image" Target="../media/image15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://hh.ru" TargetMode="External"/><Relationship Id="rId4" Type="http://schemas.openxmlformats.org/officeDocument/2006/relationships/image" Target="../media/image6.tif"/><Relationship Id="rId5" Type="http://schemas.openxmlformats.org/officeDocument/2006/relationships/image" Target="../media/image7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t.me/hh_tech" TargetMode="External"/><Relationship Id="rId3" Type="http://schemas.openxmlformats.org/officeDocument/2006/relationships/image" Target="../media/image19.tif"/><Relationship Id="rId4" Type="http://schemas.openxmlformats.org/officeDocument/2006/relationships/hyperlink" Target="https://t.me/hh_tech_news" TargetMode="External"/><Relationship Id="rId5" Type="http://schemas.openxmlformats.org/officeDocument/2006/relationships/image" Target="../media/image20.tif"/></Relationships>
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6.png"/><Relationship Id="rId3" Type="http://schemas.openxmlformats.org/officeDocument/2006/relationships/image" Target="../media/image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hhru/jetpack-compose-navigation-research" TargetMode="External"/><Relationship Id="rId4" Type="http://schemas.openxmlformats.org/officeDocument/2006/relationships/image" Target="../media/image8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tif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3" Type="http://schemas.microsoft.com/office/2007/relationships/media" Target="../media/media6.mp4"/><Relationship Id="rId4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https://github.com/hhru/jetpack-compose-navigation-research" TargetMode="External"/><Relationship Id="rId3" Type="http://schemas.openxmlformats.org/officeDocument/2006/relationships/image" Target="../media/image11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android.com/jetpack/compose/navigation" TargetMode="External"/><Relationship Id="rId3" Type="http://schemas.openxmlformats.org/officeDocument/2006/relationships/image" Target="../media/image14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tif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3" Type="http://schemas.microsoft.com/office/2007/relationships/media" Target="../media/media8.mp4"/><Relationship Id="rId4" Type="http://schemas.openxmlformats.org/officeDocument/2006/relationships/image" Target="../media/image1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9.tif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Игорь Кареньков"/>
          <p:cNvSpPr txBox="1"/>
          <p:nvPr>
            <p:ph type="body" idx="21"/>
          </p:nvPr>
        </p:nvSpPr>
        <p:spPr>
          <a:xfrm>
            <a:off x="3683000" y="9744722"/>
            <a:ext cx="6688722" cy="106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Игорь Кареньков</a:t>
            </a:r>
          </a:p>
        </p:txBody>
      </p:sp>
      <p:sp>
        <p:nvSpPr>
          <p:cNvPr id="414" name="Навигируемся в Compose"/>
          <p:cNvSpPr txBox="1"/>
          <p:nvPr>
            <p:ph type="body" idx="22"/>
          </p:nvPr>
        </p:nvSpPr>
        <p:spPr>
          <a:xfrm>
            <a:off x="1206500" y="1016000"/>
            <a:ext cx="18536590" cy="1905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Навигируемся в Compose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@Parcelize…"/>
          <p:cNvSpPr txBox="1"/>
          <p:nvPr>
            <p:ph type="body" idx="22"/>
          </p:nvPr>
        </p:nvSpPr>
        <p:spPr>
          <a:xfrm>
            <a:off x="376543" y="755649"/>
            <a:ext cx="17551699" cy="2794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data class </a:t>
            </a:r>
            <a:r>
              <a:rPr>
                <a:solidFill>
                  <a:srgbClr val="A9B7C6"/>
                </a:solidFill>
              </a:rPr>
              <a:t>NavigationState&lt;</a:t>
            </a:r>
            <a:r>
              <a:rPr>
                <a:solidFill>
                  <a:srgbClr val="21999D"/>
                </a:solidFill>
              </a:rPr>
              <a:t>T </a:t>
            </a:r>
            <a:r>
              <a:rPr>
                <a:solidFill>
                  <a:srgbClr val="A9B7C6"/>
                </a:solidFill>
              </a:rPr>
              <a:t>: Parcelable&gt;(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stack</a:t>
            </a:r>
            <a:r>
              <a:t>: List&lt;</a:t>
            </a:r>
            <a:r>
              <a:rPr>
                <a:solidFill>
                  <a:srgbClr val="21999D"/>
                </a:solidFill>
              </a:rPr>
              <a:t>T</a:t>
            </a:r>
            <a:r>
              <a:t>&gt;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Parcelable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Номер слайда"/>
          <p:cNvSpPr txBox="1"/>
          <p:nvPr>
            <p:ph type="sldNum" sz="quarter" idx="2"/>
          </p:nvPr>
        </p:nvSpPr>
        <p:spPr>
          <a:xfrm>
            <a:off x="23376889" y="12827000"/>
            <a:ext cx="74333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5" name="internal class StackNode(…"/>
          <p:cNvSpPr txBox="1"/>
          <p:nvPr>
            <p:ph type="body" idx="22"/>
          </p:nvPr>
        </p:nvSpPr>
        <p:spPr>
          <a:xfrm>
            <a:off x="762000" y="101599"/>
            <a:ext cx="22368322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</a:t>
            </a:r>
            <a:r>
              <a:rPr>
                <a:solidFill>
                  <a:srgbClr val="A9B7C6"/>
                </a:solidFill>
              </a:rPr>
              <a:t>StackNode(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initialNavTarget: NavTarget = NavTarget.SampleScreen(</a:t>
            </a:r>
            <a:r>
              <a:rPr i="1"/>
              <a:t>randomString</a:t>
            </a:r>
            <a:r>
              <a:t>())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private val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t>: BackStack&lt;NavTarget&gt; = BackStack(</a:t>
            </a: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initialElement = </a:t>
            </a:r>
            <a:r>
              <a:rPr>
                <a:solidFill>
                  <a:srgbClr val="A9B7C6"/>
                </a:solidFill>
              </a:rPr>
              <a:t>initialNavTarget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savedStateMap = </a:t>
            </a:r>
            <a:r>
              <a:rPr>
                <a:solidFill>
                  <a:srgbClr val="A9B7C6"/>
                </a:solidFill>
              </a:rPr>
              <a:t>buildContext.</a:t>
            </a:r>
            <a:r>
              <a:rPr>
                <a:solidFill>
                  <a:srgbClr val="9876AA"/>
                </a:solidFill>
              </a:rPr>
              <a:t>savedStateMap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)</a:t>
            </a:r>
            <a:r>
              <a:t>,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ParentNode&lt;NavTarget&gt;(</a:t>
            </a: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navModel = </a:t>
            </a:r>
            <a:r>
              <a:rPr>
                <a:solidFill>
                  <a:srgbClr val="A9B7C6"/>
                </a:solidFill>
              </a:rPr>
              <a:t>backStack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buildContext = </a:t>
            </a:r>
            <a:r>
              <a:rPr>
                <a:solidFill>
                  <a:srgbClr val="A9B7C6"/>
                </a:solidFill>
              </a:rPr>
              <a:t>buildContext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  <a:r>
              <a:rPr>
                <a:solidFill>
                  <a:srgbClr val="CC7831"/>
                </a:solidFill>
              </a:rPr>
              <a:t>, </a:t>
            </a:r>
            <a:r>
              <a:t>Resolver&lt;NavTarget&gt; </a:t>
            </a:r>
            <a:r>
              <a:rPr>
                <a:solidFill>
                  <a:srgbClr val="CC7831"/>
                </a:solidFill>
              </a:rPr>
              <a:t>by </a:t>
            </a:r>
            <a:r>
              <a:t>NavigationResolver(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backStack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 b="1"/>
              <a:t>{ </a:t>
            </a:r>
            <a:r>
              <a:t>backStack.</a:t>
            </a:r>
            <a:r>
              <a:rPr i="1">
                <a:solidFill>
                  <a:srgbClr val="FFC66E"/>
                </a:solidFill>
              </a:rPr>
              <a:t>pop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View</a:t>
            </a:r>
            <a:r>
              <a:t>(modifier: Modifier)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>
                <a:solidFill>
                  <a:srgbClr val="FFC66E"/>
                </a:solidFill>
              </a:rPr>
              <a:t>Children</a:t>
            </a:r>
            <a:r>
              <a:t>(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navModel = </a:t>
            </a:r>
            <a:r>
              <a:rPr>
                <a:solidFill>
                  <a:srgbClr val="9876AA"/>
                </a:solidFill>
              </a:rPr>
              <a:t>backStack</a:t>
            </a:r>
            <a:endParaRPr>
              <a:solidFill>
                <a:srgbClr val="9876AA"/>
              </a:solidFill>
            </a:endParaRPr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96" name="Текст"/>
          <p:cNvSpPr txBox="1"/>
          <p:nvPr/>
        </p:nvSpPr>
        <p:spPr>
          <a:xfrm>
            <a:off x="23376889" y="12827000"/>
            <a:ext cx="74333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Номер слайда"/>
          <p:cNvSpPr txBox="1"/>
          <p:nvPr>
            <p:ph type="sldNum" sz="quarter" idx="2"/>
          </p:nvPr>
        </p:nvSpPr>
        <p:spPr>
          <a:xfrm>
            <a:off x="23416704" y="12827000"/>
            <a:ext cx="66370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9" name="internal class StackNode(…"/>
          <p:cNvSpPr txBox="1"/>
          <p:nvPr>
            <p:ph type="body" idx="22"/>
          </p:nvPr>
        </p:nvSpPr>
        <p:spPr>
          <a:xfrm>
            <a:off x="762000" y="101599"/>
            <a:ext cx="22368322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StackNode(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initialNavTarget: NavTarget = NavTarget.SampleScreen(</a:t>
            </a:r>
            <a:r>
              <a:rPr i="1"/>
              <a:t>randomString</a:t>
            </a:r>
            <a:r>
              <a:t>()),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private val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t>: BackStack&lt;NavTarget&gt; = BackStack(</a:t>
            </a: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initialElement = </a:t>
            </a:r>
            <a:r>
              <a:rPr>
                <a:solidFill>
                  <a:srgbClr val="A9B7C6"/>
                </a:solidFill>
              </a:rPr>
              <a:t>initialNavTarget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savedStateMap = </a:t>
            </a:r>
            <a:r>
              <a:rPr>
                <a:solidFill>
                  <a:srgbClr val="A9B7C6"/>
                </a:solidFill>
              </a:rPr>
              <a:t>buildContext.</a:t>
            </a:r>
            <a:r>
              <a:rPr>
                <a:solidFill>
                  <a:srgbClr val="9876AA"/>
                </a:solidFill>
              </a:rPr>
              <a:t>savedStateMap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)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ParentNode&lt;NavTarget&gt;(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navModel = backStack,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 = buildContext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), Resolver&lt;NavTarget&gt; by NavigationResolver(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backStack,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{ </a:t>
            </a:r>
            <a:r>
              <a:t>backStack.</a:t>
            </a:r>
            <a:r>
              <a:rPr i="1"/>
              <a:t>pop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View(modifier: Modifier)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Children</a:t>
            </a:r>
            <a:r>
              <a:t>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navModel = backStack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00" name="Текст"/>
          <p:cNvSpPr txBox="1"/>
          <p:nvPr/>
        </p:nvSpPr>
        <p:spPr>
          <a:xfrm>
            <a:off x="23416704" y="12827000"/>
            <a:ext cx="66370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Номер слайда"/>
          <p:cNvSpPr txBox="1"/>
          <p:nvPr>
            <p:ph type="sldNum" sz="quarter" idx="2"/>
          </p:nvPr>
        </p:nvSpPr>
        <p:spPr>
          <a:xfrm>
            <a:off x="23380699" y="12827000"/>
            <a:ext cx="73571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3" name="internal class SampleScreen(…"/>
          <p:cNvSpPr txBox="1"/>
          <p:nvPr>
            <p:ph type="body" idx="22"/>
          </p:nvPr>
        </p:nvSpPr>
        <p:spPr>
          <a:xfrm>
            <a:off x="1312688" y="1320799"/>
            <a:ext cx="21758623" cy="1107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title: String,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backStack: BackStack&lt;NavTarget&gt;,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Node(buildContext)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View(modifier: Modifier)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showNotSupported = </a:t>
            </a:r>
            <a:r>
              <a:rPr i="1"/>
              <a:t>LocalShowNotSupported</a:t>
            </a:r>
            <a:r>
              <a:t>.current</a:t>
            </a: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openScreen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t>.</a:t>
            </a:r>
            <a:r>
              <a:rPr i="1">
                <a:solidFill>
                  <a:srgbClr val="FFC66E"/>
                </a:solidFill>
              </a:rPr>
              <a:t>push</a:t>
            </a:r>
            <a:r>
              <a:t>(NavTarget.SampleScreen(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...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screenTitle = title,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04" name="Текст"/>
          <p:cNvSpPr txBox="1"/>
          <p:nvPr/>
        </p:nvSpPr>
        <p:spPr>
          <a:xfrm>
            <a:off x="23380699" y="12827000"/>
            <a:ext cx="73571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Номер слайда"/>
          <p:cNvSpPr txBox="1"/>
          <p:nvPr>
            <p:ph type="sldNum" sz="quarter" idx="2"/>
          </p:nvPr>
        </p:nvSpPr>
        <p:spPr>
          <a:xfrm>
            <a:off x="23383176" y="12839700"/>
            <a:ext cx="73075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7" name="Appyx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Appyx</a:t>
            </a:r>
          </a:p>
        </p:txBody>
      </p:sp>
      <p:sp>
        <p:nvSpPr>
          <p:cNvPr id="1008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009" name="Экран - это вершина графа (Node &amp; ParentNode)"/>
          <p:cNvSpPr txBox="1"/>
          <p:nvPr>
            <p:ph type="body" idx="23"/>
          </p:nvPr>
        </p:nvSpPr>
        <p:spPr>
          <a:xfrm>
            <a:off x="8763000" y="3654986"/>
            <a:ext cx="145230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Экран - это вершина графа (Node &amp; ParentNode)</a:t>
            </a:r>
          </a:p>
        </p:txBody>
      </p:sp>
      <p:sp>
        <p:nvSpPr>
          <p:cNvPr id="1010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011" name="Навигация через NavModel"/>
          <p:cNvSpPr txBox="1"/>
          <p:nvPr>
            <p:ph type="body" idx="25"/>
          </p:nvPr>
        </p:nvSpPr>
        <p:spPr>
          <a:xfrm>
            <a:off x="8763000" y="5521886"/>
            <a:ext cx="83597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Навигация через NavModel</a:t>
            </a:r>
          </a:p>
        </p:txBody>
      </p:sp>
      <p:sp>
        <p:nvSpPr>
          <p:cNvPr id="1012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013" name="NavigationResolver &amp; NavTarget для навигации"/>
          <p:cNvSpPr txBox="1"/>
          <p:nvPr>
            <p:ph type="body" idx="27"/>
          </p:nvPr>
        </p:nvSpPr>
        <p:spPr>
          <a:xfrm>
            <a:off x="8763000" y="7429500"/>
            <a:ext cx="1399032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NavigationResolver &amp; NavTarget для навигации</a:t>
            </a:r>
          </a:p>
        </p:txBody>
      </p:sp>
      <p:sp>
        <p:nvSpPr>
          <p:cNvPr id="1014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015" name="Гибкие анимации"/>
          <p:cNvSpPr txBox="1"/>
          <p:nvPr>
            <p:ph type="body" idx="29"/>
          </p:nvPr>
        </p:nvSpPr>
        <p:spPr>
          <a:xfrm>
            <a:off x="8763000" y="9330762"/>
            <a:ext cx="1534810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Гибкие анимации</a:t>
            </a:r>
          </a:p>
        </p:txBody>
      </p:sp>
      <p:pic>
        <p:nvPicPr>
          <p:cNvPr id="1016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Номер слайда"/>
          <p:cNvSpPr txBox="1"/>
          <p:nvPr>
            <p:ph type="sldNum" sz="quarter" idx="2"/>
          </p:nvPr>
        </p:nvSpPr>
        <p:spPr>
          <a:xfrm>
            <a:off x="23381271" y="12827000"/>
            <a:ext cx="7345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9" name="internal class StackNode(…"/>
          <p:cNvSpPr txBox="1"/>
          <p:nvPr>
            <p:ph type="body" idx="22"/>
          </p:nvPr>
        </p:nvSpPr>
        <p:spPr>
          <a:xfrm>
            <a:off x="762000" y="101599"/>
            <a:ext cx="22368322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StackNode(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initialNavTarget: NavTarget = NavTarget.SampleScreen(</a:t>
            </a:r>
            <a:r>
              <a:rPr i="1"/>
              <a:t>randomString</a:t>
            </a:r>
            <a:r>
              <a:t>()),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backStack: BackStack&lt;NavTarget&gt; = BackStack(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initialElement = initialNavTarget,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savedStateMap = buildContext.savedStateMap,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),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ParentNode&lt;NavTarget&gt;(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navModel = backStack,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 = buildContext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), Resolver&lt;NavTarget&gt; by NavigationResolver(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backStack,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{ </a:t>
            </a:r>
            <a:r>
              <a:t>backStack.</a:t>
            </a:r>
            <a:r>
              <a:rPr i="1"/>
              <a:t>pop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View(modifier: Modifier)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Children</a:t>
            </a:r>
            <a:r>
              <a:t>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navModel = backStack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20" name="Текст"/>
          <p:cNvSpPr txBox="1"/>
          <p:nvPr/>
        </p:nvSpPr>
        <p:spPr>
          <a:xfrm>
            <a:off x="23381271" y="12827000"/>
            <a:ext cx="73456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Номер слайда"/>
          <p:cNvSpPr txBox="1"/>
          <p:nvPr>
            <p:ph type="sldNum" sz="quarter" idx="2"/>
          </p:nvPr>
        </p:nvSpPr>
        <p:spPr>
          <a:xfrm>
            <a:off x="23379175" y="12827000"/>
            <a:ext cx="73876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3" name="internal class SampleScreen(…"/>
          <p:cNvSpPr txBox="1"/>
          <p:nvPr>
            <p:ph type="body" idx="22"/>
          </p:nvPr>
        </p:nvSpPr>
        <p:spPr>
          <a:xfrm>
            <a:off x="1312688" y="1320799"/>
            <a:ext cx="21758623" cy="1107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title: String,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backStack: BackStack&lt;NavTarget&gt;,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Node(buildContext)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View(modifier: Modifier)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showNotSupported = </a:t>
            </a:r>
            <a:r>
              <a:rPr i="1"/>
              <a:t>LocalShowNotSupported</a:t>
            </a:r>
            <a:r>
              <a:t>.current</a:t>
            </a: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openScreen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5F5F5F"/>
                </a:solidFill>
              </a:rPr>
              <a:t>                </a:t>
            </a:r>
            <a:r>
              <a:rPr>
                <a:solidFill>
                  <a:srgbClr val="5F5F5F"/>
                </a:solidFill>
              </a:rPr>
              <a:t>backStack.</a:t>
            </a:r>
            <a:r>
              <a:rPr i="1">
                <a:solidFill>
                  <a:srgbClr val="5F5F5F"/>
                </a:solidFill>
              </a:rPr>
              <a:t>push</a:t>
            </a:r>
            <a:r>
              <a:rPr>
                <a:solidFill>
                  <a:srgbClr val="5F5F5F"/>
                </a:solidFill>
              </a:rPr>
              <a:t>(</a:t>
            </a:r>
            <a:r>
              <a:t>NavTarget.SampleScreen(</a:t>
            </a:r>
            <a:r>
              <a:rPr i="1"/>
              <a:t>randomString</a:t>
            </a:r>
            <a:r>
              <a:t>())</a:t>
            </a:r>
            <a:r>
              <a:rPr>
                <a:solidFill>
                  <a:srgbClr val="5F5F5F"/>
                </a:solidFill>
              </a:rPr>
              <a:t>) </a:t>
            </a:r>
            <a:endParaRPr>
              <a:solidFill>
                <a:srgbClr val="5F5F5F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...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screenTitle = title,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24" name="Текст"/>
          <p:cNvSpPr txBox="1"/>
          <p:nvPr/>
        </p:nvSpPr>
        <p:spPr>
          <a:xfrm>
            <a:off x="23379175" y="12827000"/>
            <a:ext cx="73876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Номер слайда"/>
          <p:cNvSpPr txBox="1"/>
          <p:nvPr>
            <p:ph type="sldNum" sz="quarter" idx="2"/>
          </p:nvPr>
        </p:nvSpPr>
        <p:spPr>
          <a:xfrm>
            <a:off x="23379175" y="12827000"/>
            <a:ext cx="73876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7" name="internal sealed interface NavTarget : Parcelable {…"/>
          <p:cNvSpPr txBox="1"/>
          <p:nvPr>
            <p:ph type="body" idx="22"/>
          </p:nvPr>
        </p:nvSpPr>
        <p:spPr>
          <a:xfrm>
            <a:off x="1312688" y="101599"/>
            <a:ext cx="20135299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400"/>
              </a:lnSpc>
              <a:defRPr sz="37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sealed interface </a:t>
            </a:r>
            <a:r>
              <a:rPr>
                <a:solidFill>
                  <a:srgbClr val="A9B7C6"/>
                </a:solidFill>
              </a:rPr>
              <a:t>NavTarget : Parcelable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@Parcelize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data class </a:t>
            </a:r>
            <a:r>
              <a:t>SampleScreen(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tittle</a:t>
            </a:r>
            <a:r>
              <a:t>: String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) : NavTarget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@Parcelize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data class </a:t>
            </a:r>
            <a:r>
              <a:t>ComplexNavigation(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t>: String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) : NavTarget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@Parcelize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data class </a:t>
            </a:r>
            <a:r>
              <a:rPr>
                <a:solidFill>
                  <a:srgbClr val="A9B7C6"/>
                </a:solidFill>
              </a:rPr>
              <a:t>Stack(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initialNavTarget</a:t>
            </a:r>
            <a:r>
              <a:t>: NavTarget = SampleScreen(</a:t>
            </a:r>
            <a:r>
              <a:rPr i="1"/>
              <a:t>randomString</a:t>
            </a:r>
            <a:r>
              <a:t>())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) : NavTarget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@Parcelize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object </a:t>
            </a:r>
            <a:r>
              <a:t>MultiStack : NavTarget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@Parcelize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data class </a:t>
            </a:r>
            <a:r>
              <a:t>Flow(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firstScreenTitle</a:t>
            </a:r>
            <a:r>
              <a:t>: String) : NavTarget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28" name="Текст"/>
          <p:cNvSpPr txBox="1"/>
          <p:nvPr/>
        </p:nvSpPr>
        <p:spPr>
          <a:xfrm>
            <a:off x="23379175" y="12827000"/>
            <a:ext cx="73876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Номер слайда"/>
          <p:cNvSpPr txBox="1"/>
          <p:nvPr>
            <p:ph type="sldNum" sz="quarter" idx="2"/>
          </p:nvPr>
        </p:nvSpPr>
        <p:spPr>
          <a:xfrm>
            <a:off x="23391177" y="12827000"/>
            <a:ext cx="71475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1" name="internal class NavigationResolver(…"/>
          <p:cNvSpPr txBox="1"/>
          <p:nvPr>
            <p:ph type="body" idx="22"/>
          </p:nvPr>
        </p:nvSpPr>
        <p:spPr>
          <a:xfrm>
            <a:off x="97101" y="838200"/>
            <a:ext cx="26333717" cy="12039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internal class </a:t>
            </a:r>
            <a:r>
              <a:t>NavigationResolver(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stack</a:t>
            </a:r>
            <a:r>
              <a:t>: BackStack&lt;NavTarget&gt;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600"/>
              </a:lnSpc>
              <a:defRPr sz="39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</a:t>
            </a:r>
            <a:r>
              <a:rPr>
                <a:solidFill>
                  <a:srgbClr val="9876AA"/>
                </a:solidFill>
              </a:rPr>
              <a:t>onBack</a:t>
            </a:r>
            <a:r>
              <a:rPr>
                <a:solidFill>
                  <a:srgbClr val="A9B7C6"/>
                </a:solidFill>
              </a:rPr>
              <a:t>: () -&gt; Unit</a:t>
            </a:r>
            <a:r>
              <a:t>,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Resolver&lt;NavTarget&gt; {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5F5F5F"/>
                </a:solidFill>
              </a:rPr>
              <a:t>override fun resolve(navTarget: NavTarget, buildContext: BuildContext): Node =</a:t>
            </a:r>
            <a:endParaRPr>
              <a:solidFill>
                <a:srgbClr val="5F5F5F"/>
              </a:solidFill>
            </a:endParaRP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when (navTarget) {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is NavTarget.SampleScreen -&gt;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SampleScreen(buildContext, </a:t>
            </a:r>
            <a:r>
              <a:t>navTarget</a:t>
            </a:r>
            <a:r>
              <a:t>.tittle, stack)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is NavTarget.ComplexNavigation -&gt;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ComplexNavigationScreen(buildContext, </a:t>
            </a:r>
            <a:r>
              <a:t>navTarget</a:t>
            </a:r>
            <a:r>
              <a:t>.title, stack)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is NavTarget.Stack -&gt;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StackNode(buildContext, </a:t>
            </a:r>
            <a:r>
              <a:t>navTarget</a:t>
            </a:r>
            <a:r>
              <a:t>.initialNavTarget)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is NavTarget.MultiStack -&gt;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MultiStackScreen(buildContext, 1)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is NavTarget.Flow -&gt;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FlowNavigationScreen(buildContext, </a:t>
            </a:r>
            <a:r>
              <a:t>navTarget</a:t>
            </a:r>
            <a:r>
              <a:t>.firstScreenTitle, onBack)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32" name="Текст"/>
          <p:cNvSpPr txBox="1"/>
          <p:nvPr/>
        </p:nvSpPr>
        <p:spPr>
          <a:xfrm>
            <a:off x="23391177" y="12827000"/>
            <a:ext cx="71475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Номер слайда"/>
          <p:cNvSpPr txBox="1"/>
          <p:nvPr>
            <p:ph type="sldNum" sz="quarter" idx="2"/>
          </p:nvPr>
        </p:nvSpPr>
        <p:spPr>
          <a:xfrm>
            <a:off x="23379556" y="12827000"/>
            <a:ext cx="73799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5" name="internal class NavigationResolver(…"/>
          <p:cNvSpPr txBox="1"/>
          <p:nvPr>
            <p:ph type="body" idx="22"/>
          </p:nvPr>
        </p:nvSpPr>
        <p:spPr>
          <a:xfrm>
            <a:off x="97101" y="838200"/>
            <a:ext cx="26333717" cy="1187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NavigationResolver(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stack: BackStack&lt;NavTarget&gt;,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onBack: () -&gt; Unit,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Resolver&lt;NavTarget&gt; {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resolve</a:t>
            </a:r>
            <a:r>
              <a:t>(navTarget: NavTarget</a:t>
            </a:r>
            <a:r>
              <a:rPr>
                <a:solidFill>
                  <a:srgbClr val="CC7831"/>
                </a:solidFill>
              </a:rPr>
              <a:t>, </a:t>
            </a:r>
            <a:r>
              <a:t>buildContext: BuildContext): Node =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when </a:t>
            </a:r>
            <a:r>
              <a:t>(navTarget) {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is </a:t>
            </a:r>
            <a:r>
              <a:t>NavTarget.SampleScreen -&gt;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SampleScreen(buildContext</a:t>
            </a:r>
            <a:r>
              <a:rPr>
                <a:solidFill>
                  <a:srgbClr val="CC7831"/>
                </a:solidFill>
              </a:rPr>
              <a:t>, </a:t>
            </a:r>
            <a:r>
              <a:t>navTarget</a:t>
            </a:r>
            <a:r>
              <a:t>.</a:t>
            </a:r>
            <a:r>
              <a:rPr>
                <a:solidFill>
                  <a:srgbClr val="9876AA"/>
                </a:solidFill>
              </a:rPr>
              <a:t>tittle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9876AA"/>
                </a:solidFill>
              </a:rPr>
              <a:t>stack</a:t>
            </a:r>
            <a:r>
              <a:t>)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is </a:t>
            </a:r>
            <a:r>
              <a:t>NavTarget.ComplexNavigation -&gt;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ComplexNavigationScreen(buildContext</a:t>
            </a:r>
            <a:r>
              <a:rPr>
                <a:solidFill>
                  <a:srgbClr val="CC7831"/>
                </a:solidFill>
              </a:rPr>
              <a:t>, </a:t>
            </a:r>
            <a:r>
              <a:t>navTarget</a:t>
            </a:r>
            <a:r>
              <a:t>.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9876AA"/>
                </a:solidFill>
              </a:rPr>
              <a:t>stack</a:t>
            </a:r>
            <a:r>
              <a:t>)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is </a:t>
            </a:r>
            <a:r>
              <a:t>NavTarget.Stack -&gt;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StackNode(buildContext</a:t>
            </a:r>
            <a:r>
              <a:rPr>
                <a:solidFill>
                  <a:srgbClr val="CC7831"/>
                </a:solidFill>
              </a:rPr>
              <a:t>, </a:t>
            </a:r>
            <a:r>
              <a:t>navTarget</a:t>
            </a:r>
            <a:r>
              <a:t>.</a:t>
            </a:r>
            <a:r>
              <a:rPr>
                <a:solidFill>
                  <a:srgbClr val="9876AA"/>
                </a:solidFill>
              </a:rPr>
              <a:t>initialNavTarget</a:t>
            </a:r>
            <a:r>
              <a:t>)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is </a:t>
            </a:r>
            <a:r>
              <a:t>NavTarget.MultiStack -&gt;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MultiStackScreen(buildContext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1</a:t>
            </a:r>
            <a:r>
              <a:t>)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is </a:t>
            </a:r>
            <a:r>
              <a:t>NavTarget.Flow -&gt;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FlowNavigationScreen(buildContext</a:t>
            </a:r>
            <a:r>
              <a:rPr>
                <a:solidFill>
                  <a:srgbClr val="CC7831"/>
                </a:solidFill>
              </a:rPr>
              <a:t>, </a:t>
            </a:r>
            <a:r>
              <a:t>navTarget</a:t>
            </a:r>
            <a:r>
              <a:t>.</a:t>
            </a:r>
            <a:r>
              <a:rPr>
                <a:solidFill>
                  <a:srgbClr val="9876AA"/>
                </a:solidFill>
              </a:rPr>
              <a:t>firstScreenTitle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9876AA"/>
                </a:solidFill>
              </a:rPr>
              <a:t>onBack</a:t>
            </a:r>
            <a:r>
              <a:t>)</a:t>
            </a:r>
          </a:p>
          <a:p>
            <a:pPr defTabSz="457200">
              <a:lnSpc>
                <a:spcPts val="7500"/>
              </a:lnSpc>
              <a:defRPr sz="38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36" name="Текст"/>
          <p:cNvSpPr txBox="1"/>
          <p:nvPr/>
        </p:nvSpPr>
        <p:spPr>
          <a:xfrm>
            <a:off x="23379556" y="12827000"/>
            <a:ext cx="73799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Номер слайда"/>
          <p:cNvSpPr txBox="1"/>
          <p:nvPr>
            <p:ph type="sldNum" sz="quarter" idx="2"/>
          </p:nvPr>
        </p:nvSpPr>
        <p:spPr>
          <a:xfrm>
            <a:off x="23379175" y="12827000"/>
            <a:ext cx="73876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9" name="Appyx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Appyx</a:t>
            </a:r>
          </a:p>
        </p:txBody>
      </p:sp>
      <p:sp>
        <p:nvSpPr>
          <p:cNvPr id="1040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041" name="Экран - это вершина графа (Node &amp; ParentNode)"/>
          <p:cNvSpPr txBox="1"/>
          <p:nvPr>
            <p:ph type="body" idx="23"/>
          </p:nvPr>
        </p:nvSpPr>
        <p:spPr>
          <a:xfrm>
            <a:off x="8763000" y="3654986"/>
            <a:ext cx="145230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Экран - это вершина графа (Node &amp; ParentNode)</a:t>
            </a:r>
          </a:p>
        </p:txBody>
      </p:sp>
      <p:sp>
        <p:nvSpPr>
          <p:cNvPr id="1042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043" name="Навигация через NavModel"/>
          <p:cNvSpPr txBox="1"/>
          <p:nvPr>
            <p:ph type="body" idx="25"/>
          </p:nvPr>
        </p:nvSpPr>
        <p:spPr>
          <a:xfrm>
            <a:off x="8763000" y="5521886"/>
            <a:ext cx="83597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Навигация через NavModel</a:t>
            </a:r>
          </a:p>
        </p:txBody>
      </p:sp>
      <p:sp>
        <p:nvSpPr>
          <p:cNvPr id="1044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045" name="NavigationResolver &amp; NavTarget для навигации"/>
          <p:cNvSpPr txBox="1"/>
          <p:nvPr>
            <p:ph type="body" idx="27"/>
          </p:nvPr>
        </p:nvSpPr>
        <p:spPr>
          <a:xfrm>
            <a:off x="8763000" y="7429500"/>
            <a:ext cx="1399032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NavigationResolver &amp; NavTarget для навигации</a:t>
            </a:r>
          </a:p>
        </p:txBody>
      </p:sp>
      <p:sp>
        <p:nvSpPr>
          <p:cNvPr id="1046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047" name="Гибкие анимации"/>
          <p:cNvSpPr txBox="1"/>
          <p:nvPr>
            <p:ph type="body" idx="29"/>
          </p:nvPr>
        </p:nvSpPr>
        <p:spPr>
          <a:xfrm>
            <a:off x="8763000" y="9330762"/>
            <a:ext cx="1534810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Гибкие анимации</a:t>
            </a:r>
          </a:p>
        </p:txBody>
      </p:sp>
      <p:pic>
        <p:nvPicPr>
          <p:cNvPr id="1048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Номер слайда"/>
          <p:cNvSpPr txBox="1"/>
          <p:nvPr>
            <p:ph type="sldNum" sz="quarter" idx="2"/>
          </p:nvPr>
        </p:nvSpPr>
        <p:spPr>
          <a:xfrm>
            <a:off x="23534814" y="12827000"/>
            <a:ext cx="42748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6" name="@Composable…"/>
          <p:cNvSpPr txBox="1"/>
          <p:nvPr>
            <p:ph type="body" idx="22"/>
          </p:nvPr>
        </p:nvSpPr>
        <p:spPr>
          <a:xfrm>
            <a:off x="131396" y="78899"/>
            <a:ext cx="23549615" cy="4457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900"/>
              </a:lnSpc>
              <a:defRPr sz="41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internal fun </a:t>
            </a:r>
            <a:r>
              <a:t>SelfMadeNavigation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var </a:t>
            </a:r>
            <a:r>
              <a:t>navigationState: NavigationState&lt;ScreenState&gt; </a:t>
            </a:r>
            <a:r>
              <a:rPr>
                <a:solidFill>
                  <a:srgbClr val="CC7831"/>
                </a:solidFill>
              </a:rPr>
              <a:t>by </a:t>
            </a:r>
            <a:r>
              <a:rPr i="1"/>
              <a:t>rememberSaveable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 i="1"/>
              <a:t>mutableStateOf</a:t>
            </a:r>
            <a:r>
              <a:t>(NavigationState(</a:t>
            </a:r>
            <a:r>
              <a:rPr i="1"/>
              <a:t>listOf</a:t>
            </a:r>
            <a:r>
              <a:t>(ScreenState(</a:t>
            </a:r>
            <a:r>
              <a:rPr>
                <a:solidFill>
                  <a:srgbClr val="6897BB"/>
                </a:solidFill>
              </a:rPr>
              <a:t>1</a:t>
            </a:r>
            <a:r>
              <a:t>))))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rPr i="1"/>
              <a:t>...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Номер слайда"/>
          <p:cNvSpPr txBox="1"/>
          <p:nvPr>
            <p:ph type="sldNum" sz="quarter" idx="2"/>
          </p:nvPr>
        </p:nvSpPr>
        <p:spPr>
          <a:xfrm>
            <a:off x="23416704" y="12827000"/>
            <a:ext cx="66370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1" name="Children(…"/>
          <p:cNvSpPr txBox="1"/>
          <p:nvPr>
            <p:ph type="body" idx="22"/>
          </p:nvPr>
        </p:nvSpPr>
        <p:spPr>
          <a:xfrm>
            <a:off x="46301" y="4292600"/>
            <a:ext cx="26333717" cy="4546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000"/>
              </a:lnSpc>
              <a:defRPr i="1" sz="42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Children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navModel =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transitionHandler = </a:t>
            </a:r>
            <a:r>
              <a:rPr i="1"/>
              <a:t>rememberBackstackSlider</a:t>
            </a:r>
            <a:r>
              <a:t>(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clipToBounds = </a:t>
            </a:r>
            <a:r>
              <a:rPr>
                <a:solidFill>
                  <a:srgbClr val="CC7831"/>
                </a:solidFill>
              </a:rPr>
              <a:t>true,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transitionSpec = </a:t>
            </a:r>
            <a:r>
              <a:rPr b="1">
                <a:solidFill>
                  <a:srgbClr val="A9B7C6"/>
                </a:solidFill>
              </a:rPr>
              <a:t>{ </a:t>
            </a:r>
            <a:r>
              <a:rPr i="1">
                <a:solidFill>
                  <a:srgbClr val="A9B7C6"/>
                </a:solidFill>
              </a:rPr>
              <a:t>spring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467CDA"/>
                </a:solidFill>
              </a:rPr>
              <a:t>stiffness = </a:t>
            </a:r>
            <a:r>
              <a:rPr>
                <a:solidFill>
                  <a:srgbClr val="A9B7C6"/>
                </a:solidFill>
              </a:rPr>
              <a:t>Spring.</a:t>
            </a:r>
            <a:r>
              <a:t>StiffnessMediumLow</a:t>
            </a:r>
            <a:r>
              <a:rPr>
                <a:solidFill>
                  <a:srgbClr val="A9B7C6"/>
                </a:solidFill>
              </a:rPr>
              <a:t>) </a:t>
            </a:r>
            <a:r>
              <a:rPr b="1">
                <a:solidFill>
                  <a:srgbClr val="A9B7C6"/>
                </a:solidFill>
              </a:rPr>
              <a:t>}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1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)</a:t>
            </a:r>
            <a:r>
              <a:rPr b="0">
                <a:solidFill>
                  <a:srgbClr val="CC7831"/>
                </a:solidFill>
              </a:rPr>
              <a:t>,</a:t>
            </a:r>
            <a:endParaRPr b="0"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</p:txBody>
      </p:sp>
      <p:sp>
        <p:nvSpPr>
          <p:cNvPr id="1052" name="Текст"/>
          <p:cNvSpPr txBox="1"/>
          <p:nvPr/>
        </p:nvSpPr>
        <p:spPr>
          <a:xfrm>
            <a:off x="23416704" y="12827000"/>
            <a:ext cx="66370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Номер слайда"/>
          <p:cNvSpPr txBox="1"/>
          <p:nvPr>
            <p:ph type="sldNum" sz="quarter" idx="2"/>
          </p:nvPr>
        </p:nvSpPr>
        <p:spPr>
          <a:xfrm>
            <a:off x="23456518" y="12827000"/>
            <a:ext cx="58407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5" name="Children(…"/>
          <p:cNvSpPr txBox="1"/>
          <p:nvPr>
            <p:ph type="body" idx="22"/>
          </p:nvPr>
        </p:nvSpPr>
        <p:spPr>
          <a:xfrm>
            <a:off x="46301" y="4292600"/>
            <a:ext cx="26333717" cy="4546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000"/>
              </a:lnSpc>
              <a:defRPr i="1"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Children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navModel = backStack,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transitionHandler = </a:t>
            </a:r>
            <a:r>
              <a:rPr i="1"/>
              <a:t>rememberBackstackSlider</a:t>
            </a:r>
            <a:r>
              <a:t>(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clipToBounds = </a:t>
            </a:r>
            <a:r>
              <a:rPr>
                <a:solidFill>
                  <a:srgbClr val="CC7831"/>
                </a:solidFill>
              </a:rPr>
              <a:t>true,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transitionSpec = </a:t>
            </a:r>
            <a:r>
              <a:rPr b="1">
                <a:solidFill>
                  <a:srgbClr val="A9B7C6"/>
                </a:solidFill>
              </a:rPr>
              <a:t>{ </a:t>
            </a:r>
            <a:r>
              <a:rPr i="1">
                <a:solidFill>
                  <a:srgbClr val="A9B7C6"/>
                </a:solidFill>
              </a:rPr>
              <a:t>spring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467CDA"/>
                </a:solidFill>
              </a:rPr>
              <a:t>stiffness = </a:t>
            </a:r>
            <a:r>
              <a:rPr>
                <a:solidFill>
                  <a:srgbClr val="A9B7C6"/>
                </a:solidFill>
              </a:rPr>
              <a:t>Spring.</a:t>
            </a:r>
            <a:r>
              <a:t>StiffnessMediumLow</a:t>
            </a:r>
            <a:r>
              <a:rPr>
                <a:solidFill>
                  <a:srgbClr val="A9B7C6"/>
                </a:solidFill>
              </a:rPr>
              <a:t>) </a:t>
            </a:r>
            <a:r>
              <a:rPr b="1">
                <a:solidFill>
                  <a:srgbClr val="A9B7C6"/>
                </a:solidFill>
              </a:rPr>
              <a:t>}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1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)</a:t>
            </a:r>
            <a:r>
              <a:rPr b="0">
                <a:solidFill>
                  <a:srgbClr val="CC7831"/>
                </a:solidFill>
              </a:rPr>
              <a:t>,</a:t>
            </a:r>
            <a:endParaRPr b="0"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</p:txBody>
      </p:sp>
      <p:sp>
        <p:nvSpPr>
          <p:cNvPr id="1056" name="Текст"/>
          <p:cNvSpPr txBox="1"/>
          <p:nvPr/>
        </p:nvSpPr>
        <p:spPr>
          <a:xfrm>
            <a:off x="23456518" y="12827000"/>
            <a:ext cx="58407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Номер слайда"/>
          <p:cNvSpPr txBox="1"/>
          <p:nvPr>
            <p:ph type="sldNum" sz="quarter" idx="2"/>
          </p:nvPr>
        </p:nvSpPr>
        <p:spPr>
          <a:xfrm>
            <a:off x="23420514" y="12827000"/>
            <a:ext cx="65608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9" name="appyx_animation_bugs.mp4" descr="appyx_animation_bug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750534" y="762000"/>
            <a:ext cx="6908801" cy="121920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060" name="Appyx: визуальные баги"/>
          <p:cNvSpPr txBox="1"/>
          <p:nvPr/>
        </p:nvSpPr>
        <p:spPr>
          <a:xfrm>
            <a:off x="762000" y="762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/>
            </a:lvl1pPr>
          </a:lstStyle>
          <a:p>
            <a:pPr/>
            <a:r>
              <a:t>Appyx: визуальные баги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6" fill="hold"/>
                                        <p:tgtEl>
                                          <p:spTgt spid="10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5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59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Номер слайда"/>
          <p:cNvSpPr txBox="1"/>
          <p:nvPr>
            <p:ph type="sldNum" sz="quarter" idx="2"/>
          </p:nvPr>
        </p:nvSpPr>
        <p:spPr>
          <a:xfrm>
            <a:off x="23422990" y="12827000"/>
            <a:ext cx="65113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3" name="Appyx: плюсы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Appyx: плюсы</a:t>
            </a:r>
          </a:p>
        </p:txBody>
      </p:sp>
      <p:sp>
        <p:nvSpPr>
          <p:cNvPr id="1064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065" name="Строим дерево навигации*"/>
          <p:cNvSpPr txBox="1"/>
          <p:nvPr>
            <p:ph type="body" idx="23"/>
          </p:nvPr>
        </p:nvSpPr>
        <p:spPr>
          <a:xfrm>
            <a:off x="8763000" y="3616886"/>
            <a:ext cx="82645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Строим дерево навигации*</a:t>
            </a:r>
          </a:p>
        </p:txBody>
      </p:sp>
      <p:sp>
        <p:nvSpPr>
          <p:cNvPr id="1066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067" name="Аргументы - типизированы"/>
          <p:cNvSpPr txBox="1"/>
          <p:nvPr>
            <p:ph type="body" idx="25"/>
          </p:nvPr>
        </p:nvSpPr>
        <p:spPr>
          <a:xfrm>
            <a:off x="8763000" y="5521886"/>
            <a:ext cx="834263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Аргументы - типизированы</a:t>
            </a:r>
          </a:p>
        </p:txBody>
      </p:sp>
      <p:sp>
        <p:nvSpPr>
          <p:cNvPr id="1068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069" name="Навигация может быть чем угодно"/>
          <p:cNvSpPr txBox="1"/>
          <p:nvPr>
            <p:ph type="body" idx="27"/>
          </p:nvPr>
        </p:nvSpPr>
        <p:spPr>
          <a:xfrm>
            <a:off x="8763000" y="7429500"/>
            <a:ext cx="106197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Навигация может быть чем угодно</a:t>
            </a:r>
          </a:p>
        </p:txBody>
      </p:sp>
      <p:sp>
        <p:nvSpPr>
          <p:cNvPr id="1070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071" name="Анимации"/>
          <p:cNvSpPr txBox="1"/>
          <p:nvPr>
            <p:ph type="body" idx="29"/>
          </p:nvPr>
        </p:nvSpPr>
        <p:spPr>
          <a:xfrm>
            <a:off x="8763000" y="9330762"/>
            <a:ext cx="318516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Анимации</a:t>
            </a:r>
          </a:p>
        </p:txBody>
      </p:sp>
      <p:sp>
        <p:nvSpPr>
          <p:cNvPr id="1072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073" name="Сами можем контролировать стейт*"/>
          <p:cNvSpPr txBox="1"/>
          <p:nvPr>
            <p:ph type="body" idx="31"/>
          </p:nvPr>
        </p:nvSpPr>
        <p:spPr>
          <a:xfrm>
            <a:off x="8763000" y="11235762"/>
            <a:ext cx="1093406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Сами можем контролировать стейт*</a:t>
            </a:r>
          </a:p>
        </p:txBody>
      </p:sp>
      <p:pic>
        <p:nvPicPr>
          <p:cNvPr id="1074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Номер слайда"/>
          <p:cNvSpPr txBox="1"/>
          <p:nvPr>
            <p:ph type="sldNum" sz="quarter" idx="2"/>
          </p:nvPr>
        </p:nvSpPr>
        <p:spPr>
          <a:xfrm>
            <a:off x="23421085" y="12827000"/>
            <a:ext cx="6549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7" name="Appyx: минусы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Appyx: минусы</a:t>
            </a:r>
          </a:p>
        </p:txBody>
      </p:sp>
      <p:sp>
        <p:nvSpPr>
          <p:cNvPr id="1078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079" name="Нельзя произвольно изменить состояние*"/>
          <p:cNvSpPr txBox="1"/>
          <p:nvPr>
            <p:ph type="body" idx="23"/>
          </p:nvPr>
        </p:nvSpPr>
        <p:spPr>
          <a:xfrm>
            <a:off x="8763000" y="3616886"/>
            <a:ext cx="14145622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Нельзя произвольно изменить состояние*</a:t>
            </a:r>
          </a:p>
        </p:txBody>
      </p:sp>
      <p:sp>
        <p:nvSpPr>
          <p:cNvPr id="1080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081" name="Boilerplate для открытия экрана детей"/>
          <p:cNvSpPr txBox="1"/>
          <p:nvPr>
            <p:ph type="body" idx="25"/>
          </p:nvPr>
        </p:nvSpPr>
        <p:spPr>
          <a:xfrm>
            <a:off x="8763000" y="5521886"/>
            <a:ext cx="1165733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Boilerplate для открытия экрана детей</a:t>
            </a:r>
          </a:p>
        </p:txBody>
      </p:sp>
      <p:sp>
        <p:nvSpPr>
          <p:cNvPr id="1082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083" name="Нет поддержки dialog &amp; bottom sheet"/>
          <p:cNvSpPr txBox="1"/>
          <p:nvPr>
            <p:ph type="body" idx="27"/>
          </p:nvPr>
        </p:nvSpPr>
        <p:spPr>
          <a:xfrm>
            <a:off x="8763000" y="7429500"/>
            <a:ext cx="112299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Нет поддержки dialog &amp; bottom sheet</a:t>
            </a:r>
          </a:p>
        </p:txBody>
      </p:sp>
      <p:sp>
        <p:nvSpPr>
          <p:cNvPr id="1084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085" name="Стейт экрана - Flow, нужно об этом помнить"/>
          <p:cNvSpPr txBox="1"/>
          <p:nvPr>
            <p:ph type="body" idx="29"/>
          </p:nvPr>
        </p:nvSpPr>
        <p:spPr>
          <a:xfrm>
            <a:off x="8763000" y="9330762"/>
            <a:ext cx="1590652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Стейт экрана - Flow, нужно об этом помнить</a:t>
            </a:r>
          </a:p>
        </p:txBody>
      </p:sp>
      <p:sp>
        <p:nvSpPr>
          <p:cNvPr id="1086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087" name="Очень не хватает доки по интеграции в Fragment"/>
          <p:cNvSpPr txBox="1"/>
          <p:nvPr>
            <p:ph type="body" idx="31"/>
          </p:nvPr>
        </p:nvSpPr>
        <p:spPr>
          <a:xfrm>
            <a:off x="8763000" y="11235762"/>
            <a:ext cx="1493266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Очень не хватает доки по интеграции в Fragment</a:t>
            </a:r>
          </a:p>
        </p:txBody>
      </p:sp>
      <p:pic>
        <p:nvPicPr>
          <p:cNvPr id="1088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Номер слайда"/>
          <p:cNvSpPr txBox="1"/>
          <p:nvPr>
            <p:ph type="sldNum" sz="quarter" idx="2"/>
          </p:nvPr>
        </p:nvSpPr>
        <p:spPr>
          <a:xfrm>
            <a:off x="23418990" y="12827000"/>
            <a:ext cx="65913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1" name="Voyager"/>
          <p:cNvSpPr txBox="1"/>
          <p:nvPr>
            <p:ph type="body" idx="22"/>
          </p:nvPr>
        </p:nvSpPr>
        <p:spPr>
          <a:xfrm>
            <a:off x="7156568" y="5841999"/>
            <a:ext cx="6165902" cy="203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700"/>
            </a:lvl1pPr>
          </a:lstStyle>
          <a:p>
            <a:pPr/>
            <a:r>
              <a:t>Voyager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Номер слайда"/>
          <p:cNvSpPr txBox="1"/>
          <p:nvPr>
            <p:ph type="sldNum" sz="quarter" idx="2"/>
          </p:nvPr>
        </p:nvSpPr>
        <p:spPr>
          <a:xfrm>
            <a:off x="23418990" y="12827000"/>
            <a:ext cx="65913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4" name="Voyag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Voyager</a:t>
            </a:r>
          </a:p>
        </p:txBody>
      </p:sp>
      <p:sp>
        <p:nvSpPr>
          <p:cNvPr id="1095" name="https://voyager.adriel.cafe/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380542" y="12750799"/>
            <a:ext cx="604460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7800"/>
              </a:lnSpc>
              <a:defRPr b="0" i="0" sz="4000">
                <a:solidFill>
                  <a:srgbClr val="D81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https://voyager.adriel.cafe/</a:t>
            </a:r>
          </a:p>
        </p:txBody>
      </p:sp>
      <p:pic>
        <p:nvPicPr>
          <p:cNvPr id="1096" name="Изображение" descr="Изображение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9624" y="2713351"/>
            <a:ext cx="10321298" cy="10321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Номер слайда"/>
          <p:cNvSpPr txBox="1"/>
          <p:nvPr>
            <p:ph type="sldNum" sz="quarter" idx="2"/>
          </p:nvPr>
        </p:nvSpPr>
        <p:spPr>
          <a:xfrm>
            <a:off x="23430991" y="12827000"/>
            <a:ext cx="63512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Voyager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Voyager</a:t>
            </a:r>
          </a:p>
        </p:txBody>
      </p:sp>
      <p:sp>
        <p:nvSpPr>
          <p:cNvPr id="1100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101" name="Navigator - основа библиотеки"/>
          <p:cNvSpPr txBox="1"/>
          <p:nvPr>
            <p:ph type="body" idx="23"/>
          </p:nvPr>
        </p:nvSpPr>
        <p:spPr>
          <a:xfrm>
            <a:off x="8762999" y="3654986"/>
            <a:ext cx="9248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Navigator - основа библиотеки</a:t>
            </a:r>
          </a:p>
        </p:txBody>
      </p:sp>
      <p:sp>
        <p:nvSpPr>
          <p:cNvPr id="1102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103" name="Экран - это объект"/>
          <p:cNvSpPr txBox="1"/>
          <p:nvPr>
            <p:ph type="body" idx="25"/>
          </p:nvPr>
        </p:nvSpPr>
        <p:spPr>
          <a:xfrm>
            <a:off x="8763000" y="5521886"/>
            <a:ext cx="57169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Экран - это объект</a:t>
            </a:r>
          </a:p>
        </p:txBody>
      </p:sp>
      <p:sp>
        <p:nvSpPr>
          <p:cNvPr id="1104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105" name="Навигируемся"/>
          <p:cNvSpPr txBox="1"/>
          <p:nvPr>
            <p:ph type="body" idx="27"/>
          </p:nvPr>
        </p:nvSpPr>
        <p:spPr>
          <a:xfrm>
            <a:off x="8763000" y="7429500"/>
            <a:ext cx="4479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Навигируемся</a:t>
            </a:r>
          </a:p>
        </p:txBody>
      </p:sp>
      <p:sp>
        <p:nvSpPr>
          <p:cNvPr id="1106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107" name="Интеграция с популярными библиотеками"/>
          <p:cNvSpPr txBox="1"/>
          <p:nvPr>
            <p:ph type="body" idx="29"/>
          </p:nvPr>
        </p:nvSpPr>
        <p:spPr>
          <a:xfrm>
            <a:off x="8763000" y="9330762"/>
            <a:ext cx="1534810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Интеграция с популярными библиотеками</a:t>
            </a:r>
          </a:p>
        </p:txBody>
      </p:sp>
      <p:sp>
        <p:nvSpPr>
          <p:cNvPr id="1108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109" name="Bottom sheet"/>
          <p:cNvSpPr txBox="1"/>
          <p:nvPr>
            <p:ph type="body" idx="31"/>
          </p:nvPr>
        </p:nvSpPr>
        <p:spPr>
          <a:xfrm>
            <a:off x="8763000" y="11235762"/>
            <a:ext cx="398526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Bottom sheet</a:t>
            </a:r>
          </a:p>
        </p:txBody>
      </p:sp>
      <p:pic>
        <p:nvPicPr>
          <p:cNvPr id="1110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Номер слайда"/>
          <p:cNvSpPr txBox="1"/>
          <p:nvPr>
            <p:ph type="sldNum" sz="quarter" idx="2"/>
          </p:nvPr>
        </p:nvSpPr>
        <p:spPr>
          <a:xfrm>
            <a:off x="23419371" y="12827000"/>
            <a:ext cx="6583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3" name="Voyager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Voyager</a:t>
            </a:r>
          </a:p>
        </p:txBody>
      </p:sp>
      <p:sp>
        <p:nvSpPr>
          <p:cNvPr id="1114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115" name="Navigator - основа библиотеки"/>
          <p:cNvSpPr txBox="1"/>
          <p:nvPr>
            <p:ph type="body" idx="23"/>
          </p:nvPr>
        </p:nvSpPr>
        <p:spPr>
          <a:xfrm>
            <a:off x="8762999" y="3654986"/>
            <a:ext cx="9248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Navigator - основа библиотеки</a:t>
            </a:r>
          </a:p>
        </p:txBody>
      </p:sp>
      <p:sp>
        <p:nvSpPr>
          <p:cNvPr id="1116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117" name="Экран - это объект"/>
          <p:cNvSpPr txBox="1"/>
          <p:nvPr>
            <p:ph type="body" idx="25"/>
          </p:nvPr>
        </p:nvSpPr>
        <p:spPr>
          <a:xfrm>
            <a:off x="8763000" y="5521886"/>
            <a:ext cx="57169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Экран - это объект</a:t>
            </a:r>
          </a:p>
        </p:txBody>
      </p:sp>
      <p:sp>
        <p:nvSpPr>
          <p:cNvPr id="1118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119" name="Навигируемся"/>
          <p:cNvSpPr txBox="1"/>
          <p:nvPr>
            <p:ph type="body" idx="27"/>
          </p:nvPr>
        </p:nvSpPr>
        <p:spPr>
          <a:xfrm>
            <a:off x="8763000" y="7429500"/>
            <a:ext cx="4479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Навигируемся</a:t>
            </a:r>
          </a:p>
        </p:txBody>
      </p:sp>
      <p:sp>
        <p:nvSpPr>
          <p:cNvPr id="1120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121" name="Интеграция с популярными библиотеками"/>
          <p:cNvSpPr txBox="1"/>
          <p:nvPr>
            <p:ph type="body" idx="29"/>
          </p:nvPr>
        </p:nvSpPr>
        <p:spPr>
          <a:xfrm>
            <a:off x="8763000" y="9330762"/>
            <a:ext cx="1534810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Интеграция с популярными библиотеками</a:t>
            </a:r>
          </a:p>
        </p:txBody>
      </p:sp>
      <p:sp>
        <p:nvSpPr>
          <p:cNvPr id="1122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123" name="Bottom sheet"/>
          <p:cNvSpPr txBox="1"/>
          <p:nvPr>
            <p:ph type="body" idx="31"/>
          </p:nvPr>
        </p:nvSpPr>
        <p:spPr>
          <a:xfrm>
            <a:off x="8763000" y="11235762"/>
            <a:ext cx="398526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Bottom sheet</a:t>
            </a:r>
          </a:p>
        </p:txBody>
      </p:sp>
      <p:pic>
        <p:nvPicPr>
          <p:cNvPr id="1124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Номер слайда"/>
          <p:cNvSpPr txBox="1"/>
          <p:nvPr>
            <p:ph type="sldNum" sz="quarter" idx="2"/>
          </p:nvPr>
        </p:nvSpPr>
        <p:spPr>
          <a:xfrm>
            <a:off x="23418990" y="12801600"/>
            <a:ext cx="65913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7" name="Voyager: Frag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Voyager: Fragment</a:t>
            </a:r>
          </a:p>
        </p:txBody>
      </p:sp>
      <p:sp>
        <p:nvSpPr>
          <p:cNvPr id="1128" name="override fun onCreateView(...): View =…"/>
          <p:cNvSpPr txBox="1"/>
          <p:nvPr>
            <p:ph type="body" idx="22"/>
          </p:nvPr>
        </p:nvSpPr>
        <p:spPr>
          <a:xfrm>
            <a:off x="762000" y="3556000"/>
            <a:ext cx="22246382" cy="683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onCreateView</a:t>
            </a:r>
            <a:r>
              <a:t>(...): View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>
                <a:solidFill>
                  <a:srgbClr val="FFC66E"/>
                </a:solidFill>
              </a:rPr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i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t>HHDynamicTheme </a:t>
            </a:r>
            <a:r>
              <a:rPr b="1" i="0"/>
              <a:t>{</a:t>
            </a:r>
            <a:endParaRPr b="1" i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 i="1"/>
              <a:t>Navigator</a:t>
            </a:r>
            <a:r>
              <a:t>(</a:t>
            </a:r>
            <a:r>
              <a:rPr>
                <a:solidFill>
                  <a:srgbClr val="467CDA"/>
                </a:solidFill>
              </a:rPr>
              <a:t>screen = </a:t>
            </a:r>
            <a:r>
              <a:t>SampleScreen(</a:t>
            </a:r>
            <a:r>
              <a:rPr i="1"/>
              <a:t>randomString</a:t>
            </a:r>
            <a:r>
              <a:t>()))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SlideTransition</a:t>
            </a:r>
            <a:r>
              <a:rPr b="0"/>
              <a:t>(</a:t>
            </a:r>
            <a:r>
              <a:t>it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Номер слайда"/>
          <p:cNvSpPr txBox="1"/>
          <p:nvPr>
            <p:ph type="sldNum" sz="quarter" idx="2"/>
          </p:nvPr>
        </p:nvSpPr>
        <p:spPr>
          <a:xfrm>
            <a:off x="23498809" y="12827000"/>
            <a:ext cx="49949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9" name="@Composable…"/>
          <p:cNvSpPr txBox="1"/>
          <p:nvPr>
            <p:ph type="body" idx="22"/>
          </p:nvPr>
        </p:nvSpPr>
        <p:spPr>
          <a:xfrm>
            <a:off x="131396" y="78899"/>
            <a:ext cx="23549615" cy="4457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fun SelfMadeNavigation()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var </a:t>
            </a:r>
            <a:r>
              <a:t>navigationState: NavigationState&lt;ScreenState&gt; </a:t>
            </a:r>
            <a:r>
              <a:rPr>
                <a:solidFill>
                  <a:srgbClr val="CC7831"/>
                </a:solidFill>
              </a:rPr>
              <a:t>by </a:t>
            </a:r>
            <a:r>
              <a:rPr i="1"/>
              <a:t>rememberSaveable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 i="1"/>
              <a:t>mutableStateOf</a:t>
            </a:r>
            <a:r>
              <a:t>(NavigationState(</a:t>
            </a:r>
            <a:r>
              <a:rPr i="1"/>
              <a:t>listOf</a:t>
            </a:r>
            <a:r>
              <a:t>(ScreenState(</a:t>
            </a:r>
            <a:r>
              <a:rPr>
                <a:solidFill>
                  <a:srgbClr val="6897BB"/>
                </a:solidFill>
              </a:rPr>
              <a:t>1</a:t>
            </a:r>
            <a:r>
              <a:t>))))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rPr i="1"/>
              <a:t>...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Номер слайда"/>
          <p:cNvSpPr txBox="1"/>
          <p:nvPr>
            <p:ph type="sldNum" sz="quarter" idx="2"/>
          </p:nvPr>
        </p:nvSpPr>
        <p:spPr>
          <a:xfrm>
            <a:off x="23380699" y="12801600"/>
            <a:ext cx="73571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1" name="override fun onCreateView(...): View =…"/>
          <p:cNvSpPr txBox="1"/>
          <p:nvPr>
            <p:ph type="body" idx="22"/>
          </p:nvPr>
        </p:nvSpPr>
        <p:spPr>
          <a:xfrm>
            <a:off x="762000" y="3556000"/>
            <a:ext cx="22246382" cy="683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onCreateView(...): View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/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i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t>HHDynamicTheme </a:t>
            </a:r>
            <a:r>
              <a:rPr b="1" i="0"/>
              <a:t>{</a:t>
            </a:r>
            <a:endParaRPr b="1" i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 i="1"/>
              <a:t>Navigator</a:t>
            </a:r>
            <a:r>
              <a:t>(</a:t>
            </a:r>
            <a:r>
              <a:rPr>
                <a:solidFill>
                  <a:srgbClr val="467CDA"/>
                </a:solidFill>
              </a:rPr>
              <a:t>screen = </a:t>
            </a:r>
            <a:r>
              <a:t>SampleScreen(</a:t>
            </a:r>
            <a:r>
              <a:rPr i="1"/>
              <a:t>randomString</a:t>
            </a:r>
            <a:r>
              <a:t>()))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SlideTransition</a:t>
            </a:r>
            <a:r>
              <a:rPr b="0"/>
              <a:t>(</a:t>
            </a:r>
            <a:r>
              <a:t>it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</p:txBody>
      </p:sp>
      <p:sp>
        <p:nvSpPr>
          <p:cNvPr id="1132" name="Voyager: Fragment"/>
          <p:cNvSpPr txBox="1"/>
          <p:nvPr/>
        </p:nvSpPr>
        <p:spPr>
          <a:xfrm>
            <a:off x="762000" y="762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Voyager: Fragment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Номер слайда"/>
          <p:cNvSpPr txBox="1"/>
          <p:nvPr>
            <p:ph type="sldNum" sz="quarter" idx="2"/>
          </p:nvPr>
        </p:nvSpPr>
        <p:spPr>
          <a:xfrm>
            <a:off x="23420514" y="12801600"/>
            <a:ext cx="65608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5" name="override fun onCreateView(...): View =…"/>
          <p:cNvSpPr txBox="1"/>
          <p:nvPr>
            <p:ph type="body" idx="22"/>
          </p:nvPr>
        </p:nvSpPr>
        <p:spPr>
          <a:xfrm>
            <a:off x="762000" y="3441700"/>
            <a:ext cx="22246382" cy="683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onCreateView(...): View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/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i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t>HHDynamicTheme </a:t>
            </a:r>
            <a:r>
              <a:rPr b="1" i="0"/>
              <a:t>{</a:t>
            </a:r>
            <a:endParaRPr b="1" i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 i="1"/>
              <a:t>Navigator</a:t>
            </a:r>
            <a:r>
              <a:t>(screen = SampleScreen(</a:t>
            </a:r>
            <a:r>
              <a:rPr i="1"/>
              <a:t>randomString</a:t>
            </a:r>
            <a:r>
              <a:t>()))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SlideTransition</a:t>
            </a:r>
            <a:r>
              <a:rPr b="0"/>
              <a:t>(</a:t>
            </a:r>
            <a:r>
              <a:t>it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</a:t>
            </a:r>
            <a:r>
              <a:rPr>
                <a:solidFill>
                  <a:srgbClr val="5F5F5F"/>
                </a:solidFill>
              </a:rPr>
              <a:t> </a:t>
            </a:r>
            <a:r>
              <a:rPr b="1">
                <a:solidFill>
                  <a:srgbClr val="5F5F5F"/>
                </a:solidFill>
              </a:rPr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</p:txBody>
      </p:sp>
      <p:sp>
        <p:nvSpPr>
          <p:cNvPr id="1136" name="Voyager: Fragment"/>
          <p:cNvSpPr txBox="1"/>
          <p:nvPr/>
        </p:nvSpPr>
        <p:spPr>
          <a:xfrm>
            <a:off x="762000" y="762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Voyager: Fragment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Номер слайда"/>
          <p:cNvSpPr txBox="1"/>
          <p:nvPr>
            <p:ph type="sldNum" sz="quarter" idx="2"/>
          </p:nvPr>
        </p:nvSpPr>
        <p:spPr>
          <a:xfrm>
            <a:off x="23384509" y="12827000"/>
            <a:ext cx="72809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9" name="Voyager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Voyager</a:t>
            </a:r>
          </a:p>
        </p:txBody>
      </p:sp>
      <p:sp>
        <p:nvSpPr>
          <p:cNvPr id="1140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141" name="Navigator - основа библиотеки"/>
          <p:cNvSpPr txBox="1"/>
          <p:nvPr>
            <p:ph type="body" idx="23"/>
          </p:nvPr>
        </p:nvSpPr>
        <p:spPr>
          <a:xfrm>
            <a:off x="8762999" y="3654986"/>
            <a:ext cx="9248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Navigator - основа библиотеки</a:t>
            </a:r>
          </a:p>
        </p:txBody>
      </p:sp>
      <p:sp>
        <p:nvSpPr>
          <p:cNvPr id="1142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143" name="Экран - это объект"/>
          <p:cNvSpPr txBox="1"/>
          <p:nvPr>
            <p:ph type="body" idx="25"/>
          </p:nvPr>
        </p:nvSpPr>
        <p:spPr>
          <a:xfrm>
            <a:off x="8763000" y="5521886"/>
            <a:ext cx="57169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Экран - это объект</a:t>
            </a:r>
          </a:p>
        </p:txBody>
      </p:sp>
      <p:sp>
        <p:nvSpPr>
          <p:cNvPr id="1144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145" name="Навигируемся"/>
          <p:cNvSpPr txBox="1"/>
          <p:nvPr>
            <p:ph type="body" idx="27"/>
          </p:nvPr>
        </p:nvSpPr>
        <p:spPr>
          <a:xfrm>
            <a:off x="8763000" y="7429500"/>
            <a:ext cx="4479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Навигируемся</a:t>
            </a:r>
          </a:p>
        </p:txBody>
      </p:sp>
      <p:sp>
        <p:nvSpPr>
          <p:cNvPr id="1146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147" name="Интеграция с популярными библиотеками"/>
          <p:cNvSpPr txBox="1"/>
          <p:nvPr>
            <p:ph type="body" idx="29"/>
          </p:nvPr>
        </p:nvSpPr>
        <p:spPr>
          <a:xfrm>
            <a:off x="8763000" y="9330762"/>
            <a:ext cx="1534810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Интеграция с популярными библиотеками</a:t>
            </a:r>
          </a:p>
        </p:txBody>
      </p:sp>
      <p:sp>
        <p:nvSpPr>
          <p:cNvPr id="1148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149" name="Bottom sheet"/>
          <p:cNvSpPr txBox="1"/>
          <p:nvPr>
            <p:ph type="body" idx="31"/>
          </p:nvPr>
        </p:nvSpPr>
        <p:spPr>
          <a:xfrm>
            <a:off x="8763000" y="11235762"/>
            <a:ext cx="398526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Bottom sheet</a:t>
            </a:r>
          </a:p>
        </p:txBody>
      </p:sp>
      <p:pic>
        <p:nvPicPr>
          <p:cNvPr id="1150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Номер слайда"/>
          <p:cNvSpPr txBox="1"/>
          <p:nvPr>
            <p:ph type="sldNum" sz="quarter" idx="2"/>
          </p:nvPr>
        </p:nvSpPr>
        <p:spPr>
          <a:xfrm>
            <a:off x="23386986" y="12801600"/>
            <a:ext cx="72313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3" name="internal class SampleScreen(…"/>
          <p:cNvSpPr txBox="1"/>
          <p:nvPr>
            <p:ph type="body" idx="22"/>
          </p:nvPr>
        </p:nvSpPr>
        <p:spPr>
          <a:xfrm>
            <a:off x="757742" y="3505200"/>
            <a:ext cx="9945700" cy="670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100"/>
              </a:lnSpc>
              <a:defRPr sz="43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</a:t>
            </a:r>
            <a:r>
              <a:rPr>
                <a:solidFill>
                  <a:srgbClr val="A9B7C6"/>
                </a:solidFill>
              </a:rPr>
              <a:t>SampleScreen(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private val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A9B7C6"/>
                </a:solidFill>
              </a:rPr>
              <a:t>: String</a:t>
            </a:r>
            <a:r>
              <a:t>,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...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54" name="Voyager"/>
          <p:cNvSpPr txBox="1"/>
          <p:nvPr/>
        </p:nvSpPr>
        <p:spPr>
          <a:xfrm>
            <a:off x="762000" y="762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Voyager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Номер слайда"/>
          <p:cNvSpPr txBox="1"/>
          <p:nvPr>
            <p:ph type="sldNum" sz="quarter" idx="2"/>
          </p:nvPr>
        </p:nvSpPr>
        <p:spPr>
          <a:xfrm>
            <a:off x="23385081" y="12801600"/>
            <a:ext cx="7269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7" name="internal class SampleScreen(…"/>
          <p:cNvSpPr txBox="1"/>
          <p:nvPr>
            <p:ph type="body" idx="22"/>
          </p:nvPr>
        </p:nvSpPr>
        <p:spPr>
          <a:xfrm>
            <a:off x="757742" y="3505200"/>
            <a:ext cx="9945700" cy="670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private val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A9B7C6"/>
                </a:solidFill>
              </a:rPr>
              <a:t>: String</a:t>
            </a:r>
            <a:r>
              <a:t>,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...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58" name="Voyager"/>
          <p:cNvSpPr txBox="1"/>
          <p:nvPr/>
        </p:nvSpPr>
        <p:spPr>
          <a:xfrm>
            <a:off x="762000" y="762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Voyager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Номер слайда"/>
          <p:cNvSpPr txBox="1"/>
          <p:nvPr>
            <p:ph type="sldNum" sz="quarter" idx="2"/>
          </p:nvPr>
        </p:nvSpPr>
        <p:spPr>
          <a:xfrm>
            <a:off x="23382985" y="12801600"/>
            <a:ext cx="7311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1" name="internal class SampleScreen(…"/>
          <p:cNvSpPr txBox="1"/>
          <p:nvPr>
            <p:ph type="body" idx="22"/>
          </p:nvPr>
        </p:nvSpPr>
        <p:spPr>
          <a:xfrm>
            <a:off x="757742" y="3505200"/>
            <a:ext cx="9945700" cy="670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title: String,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...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62" name="Voyager"/>
          <p:cNvSpPr txBox="1"/>
          <p:nvPr/>
        </p:nvSpPr>
        <p:spPr>
          <a:xfrm>
            <a:off x="762000" y="762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Voyager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Номер слайда"/>
          <p:cNvSpPr txBox="1"/>
          <p:nvPr>
            <p:ph type="sldNum" sz="quarter" idx="2"/>
          </p:nvPr>
        </p:nvSpPr>
        <p:spPr>
          <a:xfrm>
            <a:off x="23382985" y="12801600"/>
            <a:ext cx="7311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5" name="@Composable…"/>
          <p:cNvSpPr txBox="1"/>
          <p:nvPr>
            <p:ph type="body" idx="22"/>
          </p:nvPr>
        </p:nvSpPr>
        <p:spPr>
          <a:xfrm>
            <a:off x="643988" y="3185690"/>
            <a:ext cx="23892570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navigator = </a:t>
            </a:r>
            <a:r>
              <a:rPr i="1"/>
              <a:t>LocalNavigator</a:t>
            </a:r>
            <a:r>
              <a:rPr>
                <a:solidFill>
                  <a:srgbClr val="A9B7C6"/>
                </a:solidFill>
              </a:rPr>
              <a:t>.</a:t>
            </a:r>
            <a:r>
              <a:rPr i="1"/>
              <a:t>currentOrThrow</a:t>
            </a:r>
            <a:endParaRPr i="1"/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bottomSheetNavigator = </a:t>
            </a:r>
            <a:r>
              <a:rPr i="1"/>
              <a:t>LocalBottomSheetNavigator</a:t>
            </a:r>
            <a:r>
              <a:rPr>
                <a:solidFill>
                  <a:srgbClr val="A9B7C6"/>
                </a:solidFill>
              </a:rPr>
              <a:t>.</a:t>
            </a:r>
            <a:r>
              <a:t>current</a:t>
            </a:r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9876AA"/>
                </a:solidFill>
              </a:rPr>
              <a:t>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467CDA"/>
                </a:solidFill>
              </a:rPr>
              <a:t>openScreen = </a:t>
            </a:r>
            <a:r>
              <a:rPr b="1"/>
              <a:t>{ </a:t>
            </a:r>
            <a:r>
              <a:t>navigator.push(SampleScreen(</a:t>
            </a:r>
            <a:r>
              <a:rPr>
                <a:solidFill>
                  <a:srgbClr val="467CDA"/>
                </a:solidFill>
              </a:rPr>
              <a:t>title = </a:t>
            </a:r>
            <a:r>
              <a:rPr i="1"/>
              <a:t>randomString</a:t>
            </a:r>
            <a:r>
              <a:t>()))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openDialog = </a:t>
            </a:r>
            <a:r>
              <a:rPr b="1">
                <a:solidFill>
                  <a:srgbClr val="A9B7C6"/>
                </a:solidFill>
              </a:rPr>
              <a:t>{ </a:t>
            </a:r>
            <a:r>
              <a:t>/* нет решения </a:t>
            </a:r>
            <a:r>
              <a:rPr b="1">
                <a:solidFill>
                  <a:srgbClr val="A9B7C6"/>
                </a:solidFill>
              </a:rPr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openBottomSheet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bottomSheetNavigator.show(SampleScreen(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// этот просто копия кейса ниже, поэтому не будем его рисовать</a:t>
            </a: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808080"/>
                </a:solidFill>
              </a:rPr>
              <a:t>        </a:t>
            </a:r>
            <a:r>
              <a:t>startFlowWithoutHeader = </a:t>
            </a:r>
            <a:r>
              <a:rPr>
                <a:solidFill>
                  <a:srgbClr val="CC7831"/>
                </a:solidFill>
              </a:rPr>
              <a:t>null,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startFlowWithHeader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navigator.push(FlowNavigationScreen(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openMultiscreen = </a:t>
            </a:r>
            <a:r>
              <a:rPr b="1"/>
              <a:t>{ </a:t>
            </a:r>
            <a:r>
              <a:t>navigator.push(MultiStackScreen(</a:t>
            </a:r>
            <a:r>
              <a:rPr>
                <a:solidFill>
                  <a:srgbClr val="6897BB"/>
                </a:solidFill>
              </a:rPr>
              <a:t>0</a:t>
            </a:r>
            <a:r>
              <a:t>))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openScreenModel = </a:t>
            </a:r>
            <a:r>
              <a:rPr b="1">
                <a:solidFill>
                  <a:srgbClr val="A9B7C6"/>
                </a:solidFill>
              </a:rPr>
              <a:t>{ 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openComplexNavigation = </a:t>
            </a:r>
            <a:r>
              <a:rPr b="1"/>
              <a:t>{ </a:t>
            </a:r>
            <a:r>
              <a:t>navigator.push(ComplexNavigationScreen())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screenTitle =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modifier = </a:t>
            </a:r>
            <a:r>
              <a:rPr>
                <a:solidFill>
                  <a:srgbClr val="A9B7C6"/>
                </a:solidFill>
              </a:rPr>
              <a:t>Modifier.</a:t>
            </a:r>
            <a:r>
              <a:rPr i="1">
                <a:solidFill>
                  <a:srgbClr val="FFC66E"/>
                </a:solidFill>
              </a:rPr>
              <a:t>fillMaxSize</a:t>
            </a:r>
            <a:r>
              <a:rPr>
                <a:solidFill>
                  <a:srgbClr val="A9B7C6"/>
                </a:solidFill>
              </a:rPr>
              <a:t>()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66" name="Voyager"/>
          <p:cNvSpPr txBox="1"/>
          <p:nvPr/>
        </p:nvSpPr>
        <p:spPr>
          <a:xfrm>
            <a:off x="762000" y="762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Voyager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Номер слайда"/>
          <p:cNvSpPr txBox="1"/>
          <p:nvPr>
            <p:ph type="sldNum" sz="quarter" idx="2"/>
          </p:nvPr>
        </p:nvSpPr>
        <p:spPr>
          <a:xfrm>
            <a:off x="23394987" y="12827000"/>
            <a:ext cx="70713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9" name="Voyager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Voyager</a:t>
            </a:r>
          </a:p>
        </p:txBody>
      </p:sp>
      <p:sp>
        <p:nvSpPr>
          <p:cNvPr id="1170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171" name="Navigator - основа библиотеки"/>
          <p:cNvSpPr txBox="1"/>
          <p:nvPr>
            <p:ph type="body" idx="23"/>
          </p:nvPr>
        </p:nvSpPr>
        <p:spPr>
          <a:xfrm>
            <a:off x="8762999" y="3654986"/>
            <a:ext cx="9248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Navigator - основа библиотеки</a:t>
            </a:r>
          </a:p>
        </p:txBody>
      </p:sp>
      <p:sp>
        <p:nvSpPr>
          <p:cNvPr id="1172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173" name="Экран - это объект"/>
          <p:cNvSpPr txBox="1"/>
          <p:nvPr>
            <p:ph type="body" idx="25"/>
          </p:nvPr>
        </p:nvSpPr>
        <p:spPr>
          <a:xfrm>
            <a:off x="8763000" y="5521886"/>
            <a:ext cx="57169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Экран - это объект</a:t>
            </a:r>
          </a:p>
        </p:txBody>
      </p:sp>
      <p:sp>
        <p:nvSpPr>
          <p:cNvPr id="1174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175" name="Навигируемся"/>
          <p:cNvSpPr txBox="1"/>
          <p:nvPr>
            <p:ph type="body" idx="27"/>
          </p:nvPr>
        </p:nvSpPr>
        <p:spPr>
          <a:xfrm>
            <a:off x="8763000" y="7429500"/>
            <a:ext cx="4479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Навигируемся</a:t>
            </a:r>
          </a:p>
        </p:txBody>
      </p:sp>
      <p:sp>
        <p:nvSpPr>
          <p:cNvPr id="1176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177" name="Интеграция с популярными библиотеками"/>
          <p:cNvSpPr txBox="1"/>
          <p:nvPr>
            <p:ph type="body" idx="29"/>
          </p:nvPr>
        </p:nvSpPr>
        <p:spPr>
          <a:xfrm>
            <a:off x="8763000" y="9330762"/>
            <a:ext cx="1534810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Интеграция с популярными библиотеками</a:t>
            </a:r>
          </a:p>
        </p:txBody>
      </p:sp>
      <p:sp>
        <p:nvSpPr>
          <p:cNvPr id="1178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179" name="Bottom sheet"/>
          <p:cNvSpPr txBox="1"/>
          <p:nvPr>
            <p:ph type="body" idx="31"/>
          </p:nvPr>
        </p:nvSpPr>
        <p:spPr>
          <a:xfrm>
            <a:off x="8763000" y="11235762"/>
            <a:ext cx="398526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Bottom sheet</a:t>
            </a:r>
          </a:p>
        </p:txBody>
      </p:sp>
      <p:pic>
        <p:nvPicPr>
          <p:cNvPr id="1180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Номер слайда"/>
          <p:cNvSpPr txBox="1"/>
          <p:nvPr>
            <p:ph type="sldNum" sz="quarter" idx="2"/>
          </p:nvPr>
        </p:nvSpPr>
        <p:spPr>
          <a:xfrm>
            <a:off x="23383366" y="12801600"/>
            <a:ext cx="73037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3" name="@Composable…"/>
          <p:cNvSpPr txBox="1"/>
          <p:nvPr>
            <p:ph type="body" idx="22"/>
          </p:nvPr>
        </p:nvSpPr>
        <p:spPr>
          <a:xfrm>
            <a:off x="757742" y="187435"/>
            <a:ext cx="23892570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Content() {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navigator = </a:t>
            </a:r>
            <a:r>
              <a:rPr i="1"/>
              <a:t>LocalNavigator</a:t>
            </a:r>
            <a:r>
              <a:rPr>
                <a:solidFill>
                  <a:srgbClr val="A9B7C6"/>
                </a:solidFill>
              </a:rPr>
              <a:t>.</a:t>
            </a:r>
            <a:r>
              <a:rPr i="1"/>
              <a:t>currentOrThrow</a:t>
            </a:r>
            <a:endParaRPr i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    </a:t>
            </a:r>
            <a:r>
              <a:t>val bottomSheetNavigator = </a:t>
            </a:r>
            <a:r>
              <a:rPr i="1"/>
              <a:t>LocalBottomSheetNavigator</a:t>
            </a:r>
            <a:r>
              <a:t>.current</a:t>
            </a: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openScreen = </a:t>
            </a:r>
            <a:r>
              <a:rPr b="1"/>
              <a:t>{ </a:t>
            </a:r>
            <a:r>
              <a:t>navigator.push(SampleScreen(title = </a:t>
            </a:r>
            <a:r>
              <a:rPr i="1"/>
              <a:t>randomString</a:t>
            </a:r>
            <a:r>
              <a:t>()))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openDialog = </a:t>
            </a:r>
            <a:r>
              <a:rPr b="1"/>
              <a:t>{ </a:t>
            </a:r>
            <a:r>
              <a:t>/* нет решения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openBottomSheet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bottomSheetNavigator.show(SampleScreen(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// этот просто копия кейса ниже, поэтому не будем его рисовать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startFlowWithoutHeader = null,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startFlowWithHeader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navigator.push(FlowNavigationScreen(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openMultiscreen = </a:t>
            </a:r>
            <a:r>
              <a:rPr b="1"/>
              <a:t>{ </a:t>
            </a:r>
            <a:r>
              <a:t>navigator.push(MultiStackScreen(0))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openScreenModel = </a:t>
            </a:r>
            <a:r>
              <a:rPr b="1"/>
              <a:t>{ 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openComplexNavigation = </a:t>
            </a:r>
            <a:r>
              <a:rPr b="1"/>
              <a:t>{ </a:t>
            </a:r>
            <a:r>
              <a:t>navigator.push(ComplexNavigationScreen())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screenTitle = title,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Номер слайда"/>
          <p:cNvSpPr txBox="1"/>
          <p:nvPr>
            <p:ph type="sldNum" sz="quarter" idx="2"/>
          </p:nvPr>
        </p:nvSpPr>
        <p:spPr>
          <a:xfrm>
            <a:off x="23382985" y="12801600"/>
            <a:ext cx="7311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6" name="@Composable…"/>
          <p:cNvSpPr txBox="1"/>
          <p:nvPr>
            <p:ph type="body" idx="22"/>
          </p:nvPr>
        </p:nvSpPr>
        <p:spPr>
          <a:xfrm>
            <a:off x="757742" y="187435"/>
            <a:ext cx="23892570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Content()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navigator = </a:t>
            </a:r>
            <a:r>
              <a:rPr i="1"/>
              <a:t>LocalNavigator</a:t>
            </a:r>
            <a:r>
              <a:t>.</a:t>
            </a:r>
            <a:r>
              <a:rPr i="1"/>
              <a:t>currentOrThrow</a:t>
            </a:r>
            <a:endParaRPr i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    </a:t>
            </a:r>
            <a:r>
              <a:t>val bottomSheetNavigator = </a:t>
            </a:r>
            <a:r>
              <a:rPr i="1"/>
              <a:t>LocalBottomSheetNavigator</a:t>
            </a:r>
            <a:r>
              <a:t>.current</a:t>
            </a: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467CDA"/>
                </a:solidFill>
              </a:rPr>
              <a:t>openScreen = </a:t>
            </a:r>
            <a:r>
              <a:rPr b="1"/>
              <a:t>{ </a:t>
            </a:r>
            <a:r>
              <a:t>navigator.push(SampleScreen(</a:t>
            </a:r>
            <a:r>
              <a:rPr>
                <a:solidFill>
                  <a:srgbClr val="467CDA"/>
                </a:solidFill>
              </a:rPr>
              <a:t>title = </a:t>
            </a:r>
            <a:r>
              <a:rPr i="1"/>
              <a:t>randomString</a:t>
            </a:r>
            <a:r>
              <a:t>()))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openDialog = </a:t>
            </a:r>
            <a:r>
              <a:rPr b="1"/>
              <a:t>{ </a:t>
            </a:r>
            <a:r>
              <a:t>/* нет решения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openBottomSheet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bottomSheetNavigator.show(SampleScreen(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// этот просто копия кейса ниже, поэтому не будем его рисовать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startFlowWithoutHeader = null,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startFlowWithHeader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navigator.push(FlowNavigationScreen(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openMultiscreen = </a:t>
            </a:r>
            <a:r>
              <a:rPr b="1"/>
              <a:t>{ </a:t>
            </a:r>
            <a:r>
              <a:t>navigator.push(MultiStackScreen(0))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openScreenModel = </a:t>
            </a:r>
            <a:r>
              <a:rPr b="1"/>
              <a:t>{ 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openComplexNavigation = </a:t>
            </a:r>
            <a:r>
              <a:rPr b="1"/>
              <a:t>{ </a:t>
            </a:r>
            <a:r>
              <a:t>navigator.push(ComplexNavigationScreen())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screenTitle = title,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Номер слайда"/>
          <p:cNvSpPr txBox="1"/>
          <p:nvPr>
            <p:ph type="sldNum" sz="quarter" idx="2"/>
          </p:nvPr>
        </p:nvSpPr>
        <p:spPr>
          <a:xfrm>
            <a:off x="23501286" y="12827000"/>
            <a:ext cx="49453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@Composable…"/>
          <p:cNvSpPr txBox="1"/>
          <p:nvPr>
            <p:ph type="body" idx="22"/>
          </p:nvPr>
        </p:nvSpPr>
        <p:spPr>
          <a:xfrm>
            <a:off x="131396" y="78899"/>
            <a:ext cx="23549615" cy="7569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fun SelfMadeNavigation()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var navigationState: NavigationState&lt;ScreenState&gt; by </a:t>
            </a:r>
            <a:r>
              <a:rPr i="1"/>
              <a:t>rememberSaveable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 i="1"/>
              <a:t>mutableStateOf</a:t>
            </a:r>
            <a:r>
              <a:t>(NavigationState(</a:t>
            </a:r>
            <a:r>
              <a:rPr i="1"/>
              <a:t>listOf</a:t>
            </a:r>
            <a:r>
              <a:t>(ScreenState(1))))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rPr i="1"/>
              <a:t>BackHandler</a:t>
            </a:r>
            <a:r>
              <a:t>(</a:t>
            </a:r>
            <a:r>
              <a:rPr>
                <a:solidFill>
                  <a:srgbClr val="467CDA"/>
                </a:solidFill>
              </a:rPr>
              <a:t>enabled = </a:t>
            </a:r>
            <a:r>
              <a:t>navigationState.</a:t>
            </a:r>
            <a:r>
              <a:rPr>
                <a:solidFill>
                  <a:srgbClr val="9876AA"/>
                </a:solidFill>
              </a:rPr>
              <a:t>stack</a:t>
            </a:r>
            <a:r>
              <a:t>.</a:t>
            </a:r>
            <a:r>
              <a:rPr>
                <a:solidFill>
                  <a:srgbClr val="9876AA"/>
                </a:solidFill>
              </a:rPr>
              <a:t>size </a:t>
            </a:r>
            <a:r>
              <a:t>&gt; </a:t>
            </a:r>
            <a:r>
              <a:rPr>
                <a:solidFill>
                  <a:srgbClr val="6897BB"/>
                </a:solidFill>
              </a:rPr>
              <a:t>1</a:t>
            </a: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navigationState = navigationState.copy(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stack = </a:t>
            </a:r>
            <a:r>
              <a:t>navigationState.</a:t>
            </a:r>
            <a:r>
              <a:rPr>
                <a:solidFill>
                  <a:srgbClr val="9876AA"/>
                </a:solidFill>
              </a:rPr>
              <a:t>stack</a:t>
            </a:r>
            <a:r>
              <a:t>.</a:t>
            </a:r>
            <a:r>
              <a:rPr i="1">
                <a:solidFill>
                  <a:srgbClr val="FFC66E"/>
                </a:solidFill>
              </a:rPr>
              <a:t>dropLast</a:t>
            </a:r>
            <a:r>
              <a:t>(</a:t>
            </a:r>
            <a:r>
              <a:rPr>
                <a:solidFill>
                  <a:srgbClr val="6897BB"/>
                </a:solidFill>
              </a:rPr>
              <a:t>1</a:t>
            </a:r>
            <a:r>
              <a:t>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...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Номер слайда"/>
          <p:cNvSpPr txBox="1"/>
          <p:nvPr>
            <p:ph type="sldNum" sz="quarter" idx="2"/>
          </p:nvPr>
        </p:nvSpPr>
        <p:spPr>
          <a:xfrm>
            <a:off x="23383176" y="12827000"/>
            <a:ext cx="73075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9" name="Просто создаём экран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Просто создаём экран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Номер слайда"/>
          <p:cNvSpPr txBox="1"/>
          <p:nvPr>
            <p:ph type="sldNum" sz="quarter" idx="2"/>
          </p:nvPr>
        </p:nvSpPr>
        <p:spPr>
          <a:xfrm>
            <a:off x="23422990" y="12827000"/>
            <a:ext cx="65113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2" name="Хочу что-нибудь…"/>
          <p:cNvSpPr txBox="1"/>
          <p:nvPr>
            <p:ph type="body" idx="21"/>
          </p:nvPr>
        </p:nvSpPr>
        <p:spPr>
          <a:xfrm>
            <a:off x="9985952" y="4953000"/>
            <a:ext cx="12576125" cy="381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Хочу что-нибудь </a:t>
            </a:r>
          </a:p>
          <a:p>
            <a:pPr/>
            <a:r>
              <a:t>сложное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Номер слайда"/>
          <p:cNvSpPr txBox="1"/>
          <p:nvPr>
            <p:ph type="sldNum" sz="quarter" idx="2"/>
          </p:nvPr>
        </p:nvSpPr>
        <p:spPr>
          <a:xfrm>
            <a:off x="23386986" y="12801600"/>
            <a:ext cx="72313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5" name="internal class MultiStackScreen(…"/>
          <p:cNvSpPr txBox="1"/>
          <p:nvPr>
            <p:ph type="body" idx="22"/>
          </p:nvPr>
        </p:nvSpPr>
        <p:spPr>
          <a:xfrm>
            <a:off x="762000" y="152345"/>
            <a:ext cx="28592550" cy="1595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internal class </a:t>
            </a:r>
            <a:r>
              <a:t>MultiStackScreen(</a:t>
            </a:r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t>firstSelectedTab</a:t>
            </a:r>
            <a:r>
              <a:rPr>
                <a:solidFill>
                  <a:srgbClr val="A9B7C6"/>
                </a:solidFill>
              </a:rPr>
              <a:t>: Int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private val </a:t>
            </a:r>
            <a:r>
              <a:rPr>
                <a:solidFill>
                  <a:srgbClr val="9876AA"/>
                </a:solidFill>
              </a:rPr>
              <a:t>tabs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i="1">
                <a:solidFill>
                  <a:srgbClr val="9876AA"/>
                </a:solidFill>
              </a:rPr>
              <a:t>TABS</a:t>
            </a:r>
            <a:r>
              <a:rPr>
                <a:solidFill>
                  <a:srgbClr val="A9B7C6"/>
                </a:solidFill>
              </a:rPr>
              <a:t>.</a:t>
            </a:r>
            <a:r>
              <a:rPr i="1">
                <a:solidFill>
                  <a:srgbClr val="FFC66E"/>
                </a:solidFill>
              </a:rPr>
              <a:t>map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StackTab()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TabNavigator</a:t>
            </a:r>
            <a:r>
              <a:t>(</a:t>
            </a:r>
            <a:r>
              <a:rPr>
                <a:solidFill>
                  <a:srgbClr val="9876AA"/>
                </a:solidFill>
              </a:rPr>
              <a:t>tabs</a:t>
            </a:r>
            <a:r>
              <a:t>[</a:t>
            </a:r>
            <a:r>
              <a:rPr>
                <a:solidFill>
                  <a:srgbClr val="9876AA"/>
                </a:solidFill>
              </a:rPr>
              <a:t>firstSelectedTab</a:t>
            </a:r>
            <a:r>
              <a:t>]) </a:t>
            </a:r>
            <a:r>
              <a:rPr b="1"/>
              <a:t>{ </a:t>
            </a:r>
            <a:r>
              <a:t>tabNavigator </a:t>
            </a:r>
            <a:r>
              <a:rPr b="1"/>
              <a:t>-&gt;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index = </a:t>
            </a:r>
            <a:r>
              <a:rPr i="1"/>
              <a:t>remember </a:t>
            </a:r>
            <a:r>
              <a:rPr b="1"/>
              <a:t>{ </a:t>
            </a:r>
            <a:r>
              <a:rPr i="1"/>
              <a:t>derivedStateOf </a:t>
            </a:r>
            <a:r>
              <a:rPr b="1"/>
              <a:t>{ </a:t>
            </a:r>
            <a:r>
              <a:rPr>
                <a:solidFill>
                  <a:srgbClr val="9876AA"/>
                </a:solidFill>
              </a:rPr>
              <a:t>tabs</a:t>
            </a:r>
            <a:r>
              <a:t>.</a:t>
            </a:r>
            <a:r>
              <a:rPr i="1">
                <a:solidFill>
                  <a:srgbClr val="FFC66E"/>
                </a:solidFill>
              </a:rPr>
              <a:t>indexOf</a:t>
            </a:r>
            <a:r>
              <a:t>(tabNavigator.</a:t>
            </a:r>
            <a:r>
              <a:rPr>
                <a:solidFill>
                  <a:srgbClr val="9876AA"/>
                </a:solidFill>
              </a:rPr>
              <a:t>current</a:t>
            </a:r>
            <a:r>
              <a:t>) </a:t>
            </a:r>
            <a:r>
              <a:rPr b="1"/>
              <a:t>} }</a:t>
            </a:r>
            <a:endParaRPr b="1"/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t>MultiStackScreenContent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selectedPos = </a:t>
            </a:r>
            <a:r>
              <a:t>index.</a:t>
            </a:r>
            <a:r>
              <a:rPr>
                <a:solidFill>
                  <a:srgbClr val="9876AA"/>
                </a:solidFill>
              </a:rPr>
              <a:t>value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onTabClick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    </a:t>
            </a:r>
            <a:r>
              <a:t>tabNavigator.</a:t>
            </a:r>
            <a:r>
              <a:rPr>
                <a:solidFill>
                  <a:srgbClr val="9876AA"/>
                </a:solidFill>
              </a:rPr>
              <a:t>current </a:t>
            </a:r>
            <a:r>
              <a:t>= </a:t>
            </a:r>
            <a:r>
              <a:rPr>
                <a:solidFill>
                  <a:srgbClr val="9876AA"/>
                </a:solidFill>
              </a:rPr>
              <a:t>tabs</a:t>
            </a:r>
            <a:r>
              <a:t>[</a:t>
            </a:r>
            <a:r>
              <a:rPr b="1"/>
              <a:t>it</a:t>
            </a:r>
            <a:r>
              <a:t>]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/>
              <a:t>) </a:t>
            </a:r>
            <a:r>
              <a:t>{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 i="1"/>
              <a:t>Box</a:t>
            </a:r>
            <a:r>
              <a:rPr b="0"/>
              <a:t>(Modifier.</a:t>
            </a:r>
            <a:r>
              <a:rPr b="0" i="1">
                <a:solidFill>
                  <a:srgbClr val="FFC66E"/>
                </a:solidFill>
              </a:rPr>
              <a:t>padding</a:t>
            </a:r>
            <a:r>
              <a:rPr b="0"/>
              <a:t>(</a:t>
            </a:r>
            <a:r>
              <a:t>it</a:t>
            </a:r>
            <a:r>
              <a:rPr b="0"/>
              <a:t>)) </a:t>
            </a:r>
            <a:r>
              <a:t>{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CurrentTab</a:t>
            </a:r>
            <a:r>
              <a:rPr b="0"/>
              <a:t>()</a:t>
            </a:r>
            <a:endParaRPr b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Номер слайда"/>
          <p:cNvSpPr txBox="1"/>
          <p:nvPr>
            <p:ph type="sldNum" sz="quarter" idx="2"/>
          </p:nvPr>
        </p:nvSpPr>
        <p:spPr>
          <a:xfrm>
            <a:off x="23389462" y="12801600"/>
            <a:ext cx="71818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8" name="internal class MultiStackScreen(…"/>
          <p:cNvSpPr txBox="1"/>
          <p:nvPr>
            <p:ph type="body" idx="22"/>
          </p:nvPr>
        </p:nvSpPr>
        <p:spPr>
          <a:xfrm>
            <a:off x="762000" y="152345"/>
            <a:ext cx="28592550" cy="1595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MultiStackScreen(</a:t>
            </a:r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t>firstSelectedTab</a:t>
            </a:r>
            <a:r>
              <a:rPr>
                <a:solidFill>
                  <a:srgbClr val="A9B7C6"/>
                </a:solidFill>
              </a:rPr>
              <a:t>: Int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tabs = </a:t>
            </a:r>
            <a:r>
              <a:rPr i="1"/>
              <a:t>TABS</a:t>
            </a:r>
            <a:r>
              <a:t>.</a:t>
            </a:r>
            <a:r>
              <a:rPr i="1"/>
              <a:t>map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StackTab()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TabNavigator</a:t>
            </a:r>
            <a:r>
              <a:t>(tabs[firstSelectedTab]) </a:t>
            </a:r>
            <a:r>
              <a:rPr b="1"/>
              <a:t>{ </a:t>
            </a:r>
            <a:r>
              <a:t>tabNavigator </a:t>
            </a:r>
            <a:r>
              <a:rPr b="1"/>
              <a:t>-&gt;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val index = </a:t>
            </a:r>
            <a:r>
              <a:rPr i="1"/>
              <a:t>remember </a:t>
            </a:r>
            <a:r>
              <a:rPr b="1"/>
              <a:t>{ </a:t>
            </a:r>
            <a:r>
              <a:rPr i="1"/>
              <a:t>derivedStateOf </a:t>
            </a:r>
            <a:r>
              <a:rPr b="1"/>
              <a:t>{ </a:t>
            </a:r>
            <a:r>
              <a:t>tabs.</a:t>
            </a:r>
            <a:r>
              <a:rPr i="1"/>
              <a:t>indexOf</a:t>
            </a:r>
            <a:r>
              <a:t>(tabNavigator.current) </a:t>
            </a:r>
            <a:r>
              <a:rPr b="1"/>
              <a:t>} }</a:t>
            </a:r>
            <a:endParaRPr b="1"/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t>MultiStackScreenContent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selectedPos = index.value,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onTabClick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    </a:t>
            </a:r>
            <a:r>
              <a:t>tabNavigator.current = tabs[</a:t>
            </a:r>
            <a:r>
              <a:rPr b="1"/>
              <a:t>it</a:t>
            </a:r>
            <a:r>
              <a:t>]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/>
              <a:t>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 i="1"/>
              <a:t>Box</a:t>
            </a:r>
            <a:r>
              <a:rPr b="0"/>
              <a:t>(Modifier.</a:t>
            </a:r>
            <a:r>
              <a:rPr b="0" i="1"/>
              <a:t>padding</a:t>
            </a:r>
            <a:r>
              <a:rPr b="0"/>
              <a:t>(</a:t>
            </a:r>
            <a:r>
              <a:t>it</a:t>
            </a:r>
            <a:r>
              <a:rPr b="0"/>
              <a:t>))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CurrentTab</a:t>
            </a:r>
            <a:r>
              <a:rPr b="0"/>
              <a:t>()</a:t>
            </a:r>
            <a:endParaRPr b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Номер слайда"/>
          <p:cNvSpPr txBox="1"/>
          <p:nvPr>
            <p:ph type="sldNum" sz="quarter" idx="2"/>
          </p:nvPr>
        </p:nvSpPr>
        <p:spPr>
          <a:xfrm>
            <a:off x="23387557" y="12801600"/>
            <a:ext cx="72199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1" name="internal class MultiStackScreen(…"/>
          <p:cNvSpPr txBox="1"/>
          <p:nvPr>
            <p:ph type="body" idx="22"/>
          </p:nvPr>
        </p:nvSpPr>
        <p:spPr>
          <a:xfrm>
            <a:off x="762000" y="152345"/>
            <a:ext cx="28592550" cy="1595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MultiStackScreen(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firstSelectedTab: Int,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private val </a:t>
            </a:r>
            <a:r>
              <a:rPr>
                <a:solidFill>
                  <a:srgbClr val="9876AA"/>
                </a:solidFill>
              </a:rPr>
              <a:t>tabs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i="1">
                <a:solidFill>
                  <a:srgbClr val="9876AA"/>
                </a:solidFill>
              </a:rPr>
              <a:t>TABS</a:t>
            </a:r>
            <a:r>
              <a:rPr>
                <a:solidFill>
                  <a:srgbClr val="A9B7C6"/>
                </a:solidFill>
              </a:rPr>
              <a:t>.</a:t>
            </a:r>
            <a:r>
              <a:rPr i="1">
                <a:solidFill>
                  <a:srgbClr val="FFC66E"/>
                </a:solidFill>
              </a:rPr>
              <a:t>map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StackTab()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A9B7C6"/>
                </a:solidFill>
              </a:rPr>
              <a:t>   </a:t>
            </a:r>
            <a:r>
              <a:rPr b="1">
                <a:solidFill>
                  <a:srgbClr val="5F5F5F"/>
                </a:solidFill>
              </a:rPr>
              <a:t> </a:t>
            </a:r>
            <a:r>
              <a:rPr>
                <a:solidFill>
                  <a:srgbClr val="5F5F5F"/>
                </a:solidFill>
              </a:rPr>
              <a:t>@Composable</a:t>
            </a:r>
            <a:endParaRPr>
              <a:solidFill>
                <a:srgbClr val="5F5F5F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TabNavigator</a:t>
            </a:r>
            <a:r>
              <a:t>(tabs[firstSelectedTab]) </a:t>
            </a:r>
            <a:r>
              <a:rPr b="1"/>
              <a:t>{ </a:t>
            </a:r>
            <a:r>
              <a:t>tabNavigator </a:t>
            </a:r>
            <a:r>
              <a:rPr b="1"/>
              <a:t>-&gt;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val index = </a:t>
            </a:r>
            <a:r>
              <a:rPr i="1"/>
              <a:t>remember </a:t>
            </a:r>
            <a:r>
              <a:rPr b="1"/>
              <a:t>{ </a:t>
            </a:r>
            <a:r>
              <a:rPr i="1"/>
              <a:t>derivedStateOf </a:t>
            </a:r>
            <a:r>
              <a:rPr b="1"/>
              <a:t>{ </a:t>
            </a:r>
            <a:r>
              <a:t>tabs.</a:t>
            </a:r>
            <a:r>
              <a:rPr i="1"/>
              <a:t>indexOf</a:t>
            </a:r>
            <a:r>
              <a:t>(tabNavigator.current) </a:t>
            </a:r>
            <a:r>
              <a:rPr b="1"/>
              <a:t>} }</a:t>
            </a:r>
            <a:endParaRPr b="1"/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t>MultiStackScreenContent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selectedPos = index.value,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onTabClick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    </a:t>
            </a:r>
            <a:r>
              <a:t>tabNavigator.current = tabs[</a:t>
            </a:r>
            <a:r>
              <a:rPr b="1"/>
              <a:t>it</a:t>
            </a:r>
            <a:r>
              <a:t>]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/>
              <a:t>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 i="1"/>
              <a:t>Box</a:t>
            </a:r>
            <a:r>
              <a:rPr b="0"/>
              <a:t>(Modifier.</a:t>
            </a:r>
            <a:r>
              <a:rPr b="0" i="1"/>
              <a:t>padding</a:t>
            </a:r>
            <a:r>
              <a:rPr b="0"/>
              <a:t>(</a:t>
            </a:r>
            <a:r>
              <a:t>it</a:t>
            </a:r>
            <a:r>
              <a:rPr b="0"/>
              <a:t>))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CurrentTab</a:t>
            </a:r>
            <a:r>
              <a:rPr b="0"/>
              <a:t>()</a:t>
            </a:r>
            <a:endParaRPr b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Номер слайда"/>
          <p:cNvSpPr txBox="1"/>
          <p:nvPr>
            <p:ph type="sldNum" sz="quarter" idx="2"/>
          </p:nvPr>
        </p:nvSpPr>
        <p:spPr>
          <a:xfrm>
            <a:off x="23385462" y="12801600"/>
            <a:ext cx="72618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4" name="internal class MultiStackScreen(…"/>
          <p:cNvSpPr txBox="1"/>
          <p:nvPr>
            <p:ph type="body" idx="22"/>
          </p:nvPr>
        </p:nvSpPr>
        <p:spPr>
          <a:xfrm>
            <a:off x="762000" y="152345"/>
            <a:ext cx="28592550" cy="1595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MultiStackScreen(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firstSelectedTab: Int,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tabs = </a:t>
            </a:r>
            <a:r>
              <a:rPr i="1"/>
              <a:t>TABS</a:t>
            </a:r>
            <a:r>
              <a:t>.</a:t>
            </a:r>
            <a:r>
              <a:rPr i="1"/>
              <a:t>map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StackTab()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TabNavigator</a:t>
            </a:r>
            <a:r>
              <a:t>(</a:t>
            </a:r>
            <a:r>
              <a:rPr>
                <a:solidFill>
                  <a:srgbClr val="9876AA"/>
                </a:solidFill>
              </a:rPr>
              <a:t>tabs</a:t>
            </a:r>
            <a:r>
              <a:t>[</a:t>
            </a:r>
            <a:r>
              <a:rPr>
                <a:solidFill>
                  <a:srgbClr val="9876AA"/>
                </a:solidFill>
              </a:rPr>
              <a:t>firstSelectedTab</a:t>
            </a:r>
            <a:r>
              <a:t>]) </a:t>
            </a:r>
            <a:r>
              <a:rPr b="1"/>
              <a:t>{ </a:t>
            </a:r>
            <a:r>
              <a:t>tabNavigator </a:t>
            </a:r>
            <a:r>
              <a:rPr b="1"/>
              <a:t>-&gt;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</a:t>
            </a:r>
            <a:r>
              <a:rPr b="1">
                <a:solidFill>
                  <a:srgbClr val="5F5F5F"/>
                </a:solidFill>
              </a:rPr>
              <a:t> </a:t>
            </a:r>
            <a:r>
              <a:rPr>
                <a:solidFill>
                  <a:srgbClr val="5F5F5F"/>
                </a:solidFill>
              </a:rPr>
              <a:t>val index = </a:t>
            </a:r>
            <a:r>
              <a:rPr i="1">
                <a:solidFill>
                  <a:srgbClr val="5F5F5F"/>
                </a:solidFill>
              </a:rPr>
              <a:t>remember </a:t>
            </a:r>
            <a:r>
              <a:rPr b="1">
                <a:solidFill>
                  <a:srgbClr val="5F5F5F"/>
                </a:solidFill>
              </a:rPr>
              <a:t>{ </a:t>
            </a:r>
            <a:r>
              <a:rPr i="1">
                <a:solidFill>
                  <a:srgbClr val="5F5F5F"/>
                </a:solidFill>
              </a:rPr>
              <a:t>derivedStateOf </a:t>
            </a:r>
            <a:r>
              <a:rPr b="1">
                <a:solidFill>
                  <a:srgbClr val="5F5F5F"/>
                </a:solidFill>
              </a:rPr>
              <a:t>{ </a:t>
            </a:r>
            <a:r>
              <a:rPr>
                <a:solidFill>
                  <a:srgbClr val="5F5F5F"/>
                </a:solidFill>
              </a:rPr>
              <a:t>tabs.</a:t>
            </a:r>
            <a:r>
              <a:rPr i="1">
                <a:solidFill>
                  <a:srgbClr val="5F5F5F"/>
                </a:solidFill>
              </a:rPr>
              <a:t>indexOf</a:t>
            </a:r>
            <a:r>
              <a:rPr>
                <a:solidFill>
                  <a:srgbClr val="5F5F5F"/>
                </a:solidFill>
              </a:rPr>
              <a:t>(tabNavigator.current) </a:t>
            </a:r>
            <a:r>
              <a:rPr b="1">
                <a:solidFill>
                  <a:srgbClr val="5F5F5F"/>
                </a:solidFill>
              </a:rPr>
              <a:t>} }</a:t>
            </a:r>
            <a:endParaRPr b="1">
              <a:solidFill>
                <a:srgbClr val="5F5F5F"/>
              </a:solidFill>
            </a:endParaRP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t>MultiStackScreenContent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selectedPos = index.value,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onTabClick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    </a:t>
            </a:r>
            <a:r>
              <a:t>tabNavigator.current = tabs[</a:t>
            </a:r>
            <a:r>
              <a:rPr b="1"/>
              <a:t>it</a:t>
            </a:r>
            <a:r>
              <a:t>]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/>
              <a:t>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 i="1"/>
              <a:t>Box</a:t>
            </a:r>
            <a:r>
              <a:rPr b="0"/>
              <a:t>(Modifier.</a:t>
            </a:r>
            <a:r>
              <a:rPr b="0" i="1"/>
              <a:t>padding</a:t>
            </a:r>
            <a:r>
              <a:rPr b="0"/>
              <a:t>(</a:t>
            </a:r>
            <a:r>
              <a:t>it</a:t>
            </a:r>
            <a:r>
              <a:rPr b="0"/>
              <a:t>))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CurrentTab</a:t>
            </a:r>
            <a:r>
              <a:rPr b="0"/>
              <a:t>()</a:t>
            </a:r>
            <a:endParaRPr b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Номер слайда"/>
          <p:cNvSpPr txBox="1"/>
          <p:nvPr>
            <p:ph type="sldNum" sz="quarter" idx="2"/>
          </p:nvPr>
        </p:nvSpPr>
        <p:spPr>
          <a:xfrm>
            <a:off x="23385462" y="12801600"/>
            <a:ext cx="72618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7" name="internal class MultiStackScreen(…"/>
          <p:cNvSpPr txBox="1"/>
          <p:nvPr>
            <p:ph type="body" idx="22"/>
          </p:nvPr>
        </p:nvSpPr>
        <p:spPr>
          <a:xfrm>
            <a:off x="762000" y="152345"/>
            <a:ext cx="28592550" cy="1595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MultiStackScreen(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firstSelectedTab: Int,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tabs = </a:t>
            </a:r>
            <a:r>
              <a:rPr i="1"/>
              <a:t>TABS</a:t>
            </a:r>
            <a:r>
              <a:t>.</a:t>
            </a:r>
            <a:r>
              <a:rPr i="1"/>
              <a:t>map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StackTab()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TabNavigator</a:t>
            </a:r>
            <a:r>
              <a:t>(tabs[firstSelectedTab]) </a:t>
            </a:r>
            <a:r>
              <a:rPr b="1"/>
              <a:t>{ </a:t>
            </a:r>
            <a:r>
              <a:t>tabNavigator </a:t>
            </a:r>
            <a:r>
              <a:rPr b="1"/>
              <a:t>-&gt;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val </a:t>
            </a:r>
            <a:r>
              <a:t>index = </a:t>
            </a:r>
            <a:r>
              <a:rPr i="1"/>
              <a:t>remember </a:t>
            </a:r>
            <a:r>
              <a:rPr b="1"/>
              <a:t>{ </a:t>
            </a:r>
            <a:r>
              <a:rPr i="1"/>
              <a:t>derivedStateOf </a:t>
            </a:r>
            <a:r>
              <a:rPr b="1"/>
              <a:t>{ </a:t>
            </a:r>
            <a:r>
              <a:rPr>
                <a:solidFill>
                  <a:srgbClr val="9876AA"/>
                </a:solidFill>
              </a:rPr>
              <a:t>tabs</a:t>
            </a:r>
            <a:r>
              <a:t>.</a:t>
            </a:r>
            <a:r>
              <a:rPr i="1">
                <a:solidFill>
                  <a:srgbClr val="FFC66E"/>
                </a:solidFill>
              </a:rPr>
              <a:t>indexOf</a:t>
            </a:r>
            <a:r>
              <a:t>(tabNavigator.</a:t>
            </a:r>
            <a:r>
              <a:rPr>
                <a:solidFill>
                  <a:srgbClr val="9876AA"/>
                </a:solidFill>
              </a:rPr>
              <a:t>current</a:t>
            </a:r>
            <a:r>
              <a:t>) </a:t>
            </a:r>
            <a:r>
              <a:rPr b="1"/>
              <a:t>} }</a:t>
            </a:r>
            <a:endParaRPr b="1"/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rPr>
                <a:solidFill>
                  <a:srgbClr val="5F5F5F"/>
                </a:solidFill>
              </a:rPr>
              <a:t>MultiStackScreenContent</a:t>
            </a:r>
            <a:r>
              <a:rPr i="0">
                <a:solidFill>
                  <a:srgbClr val="5F5F5F"/>
                </a:solidFill>
              </a:rPr>
              <a:t>(</a:t>
            </a:r>
            <a:endParaRPr i="0">
              <a:solidFill>
                <a:srgbClr val="5F5F5F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selectedPos = index.value,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onTabClick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    </a:t>
            </a:r>
            <a:r>
              <a:t>tabNavigator.current = tabs[</a:t>
            </a:r>
            <a:r>
              <a:rPr b="1"/>
              <a:t>it</a:t>
            </a:r>
            <a:r>
              <a:t>]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/>
              <a:t>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 i="1"/>
              <a:t>Box</a:t>
            </a:r>
            <a:r>
              <a:rPr b="0"/>
              <a:t>(Modifier.</a:t>
            </a:r>
            <a:r>
              <a:rPr b="0" i="1"/>
              <a:t>padding</a:t>
            </a:r>
            <a:r>
              <a:rPr b="0"/>
              <a:t>(</a:t>
            </a:r>
            <a:r>
              <a:t>it</a:t>
            </a:r>
            <a:r>
              <a:rPr b="0"/>
              <a:t>))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CurrentTab</a:t>
            </a:r>
            <a:r>
              <a:rPr b="0"/>
              <a:t>()</a:t>
            </a:r>
            <a:endParaRPr b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Номер слайда"/>
          <p:cNvSpPr txBox="1"/>
          <p:nvPr>
            <p:ph type="sldNum" sz="quarter" idx="2"/>
          </p:nvPr>
        </p:nvSpPr>
        <p:spPr>
          <a:xfrm>
            <a:off x="23397463" y="12801600"/>
            <a:ext cx="70218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0" name="internal class MultiStackScreen(…"/>
          <p:cNvSpPr txBox="1"/>
          <p:nvPr>
            <p:ph type="body" idx="22"/>
          </p:nvPr>
        </p:nvSpPr>
        <p:spPr>
          <a:xfrm>
            <a:off x="762000" y="152345"/>
            <a:ext cx="28592550" cy="1595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MultiStackScreen(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firstSelectedTab: Int,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tabs = </a:t>
            </a:r>
            <a:r>
              <a:rPr i="1"/>
              <a:t>TABS</a:t>
            </a:r>
            <a:r>
              <a:t>.</a:t>
            </a:r>
            <a:r>
              <a:rPr i="1"/>
              <a:t>map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StackTab()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TabNavigator</a:t>
            </a:r>
            <a:r>
              <a:t>(tabs[firstSelectedTab]) </a:t>
            </a:r>
            <a:r>
              <a:rPr b="1"/>
              <a:t>{ </a:t>
            </a:r>
            <a:r>
              <a:t>tabNavigator </a:t>
            </a:r>
            <a:r>
              <a:rPr b="1"/>
              <a:t>-&gt;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val index = </a:t>
            </a:r>
            <a:r>
              <a:rPr i="1"/>
              <a:t>remember </a:t>
            </a:r>
            <a:r>
              <a:rPr b="1"/>
              <a:t>{ </a:t>
            </a:r>
            <a:r>
              <a:rPr i="1"/>
              <a:t>derivedStateOf </a:t>
            </a:r>
            <a:r>
              <a:rPr b="1"/>
              <a:t>{ </a:t>
            </a:r>
            <a:r>
              <a:t>tabs.</a:t>
            </a:r>
            <a:r>
              <a:rPr i="1"/>
              <a:t>indexOf</a:t>
            </a:r>
            <a:r>
              <a:t>(tabNavigator.current) </a:t>
            </a:r>
            <a:r>
              <a:rPr b="1"/>
              <a:t>} }</a:t>
            </a:r>
            <a:endParaRPr b="1"/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t>MultiStackScreenContent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selectedPos = </a:t>
            </a:r>
            <a:r>
              <a:t>index.</a:t>
            </a:r>
            <a:r>
              <a:rPr>
                <a:solidFill>
                  <a:srgbClr val="9876AA"/>
                </a:solidFill>
              </a:rPr>
              <a:t>value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onTabClick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    </a:t>
            </a:r>
            <a:r>
              <a:t>tabNavigator.</a:t>
            </a:r>
            <a:r>
              <a:rPr>
                <a:solidFill>
                  <a:srgbClr val="9876AA"/>
                </a:solidFill>
              </a:rPr>
              <a:t>current </a:t>
            </a:r>
            <a:r>
              <a:t>= </a:t>
            </a:r>
            <a:r>
              <a:rPr>
                <a:solidFill>
                  <a:srgbClr val="9876AA"/>
                </a:solidFill>
              </a:rPr>
              <a:t>tabs</a:t>
            </a:r>
            <a:r>
              <a:t>[</a:t>
            </a:r>
            <a:r>
              <a:rPr b="1"/>
              <a:t>it</a:t>
            </a:r>
            <a:r>
              <a:t>]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/>
              <a:t>) </a:t>
            </a:r>
            <a:r>
              <a:t>{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 i="1"/>
              <a:t>Box</a:t>
            </a:r>
            <a:r>
              <a:rPr b="0"/>
              <a:t>(Modifier.</a:t>
            </a:r>
            <a:r>
              <a:rPr b="0" i="1">
                <a:solidFill>
                  <a:srgbClr val="FFC66E"/>
                </a:solidFill>
              </a:rPr>
              <a:t>padding</a:t>
            </a:r>
            <a:r>
              <a:rPr b="0"/>
              <a:t>(</a:t>
            </a:r>
            <a:r>
              <a:t>it</a:t>
            </a:r>
            <a:r>
              <a:rPr b="0"/>
              <a:t>)) </a:t>
            </a:r>
            <a:r>
              <a:t>{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CurrentTab</a:t>
            </a:r>
            <a:r>
              <a:rPr b="0"/>
              <a:t>()</a:t>
            </a:r>
            <a:endParaRPr b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Номер слайда"/>
          <p:cNvSpPr txBox="1"/>
          <p:nvPr>
            <p:ph type="sldNum" sz="quarter" idx="2"/>
          </p:nvPr>
        </p:nvSpPr>
        <p:spPr>
          <a:xfrm>
            <a:off x="23385843" y="12801600"/>
            <a:ext cx="72542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3" name="internal class MultiStackScreen(…"/>
          <p:cNvSpPr txBox="1"/>
          <p:nvPr>
            <p:ph type="body" idx="22"/>
          </p:nvPr>
        </p:nvSpPr>
        <p:spPr>
          <a:xfrm>
            <a:off x="762000" y="152345"/>
            <a:ext cx="28592550" cy="1595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MultiStackScreen(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firstSelectedTab: Int,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AndroidScreen()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tabs = </a:t>
            </a:r>
            <a:r>
              <a:rPr i="1"/>
              <a:t>TABS</a:t>
            </a:r>
            <a:r>
              <a:t>.</a:t>
            </a:r>
            <a:r>
              <a:rPr i="1"/>
              <a:t>map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StackTab()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TabNavigator</a:t>
            </a:r>
            <a:r>
              <a:t>(tabs[firstSelectedTab]) </a:t>
            </a:r>
            <a:r>
              <a:rPr b="1"/>
              <a:t>{ </a:t>
            </a:r>
            <a:r>
              <a:t>tabNavigator </a:t>
            </a:r>
            <a:r>
              <a:rPr b="1"/>
              <a:t>-&gt;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val index = </a:t>
            </a:r>
            <a:r>
              <a:rPr i="1"/>
              <a:t>remember </a:t>
            </a:r>
            <a:r>
              <a:rPr b="1"/>
              <a:t>{ </a:t>
            </a:r>
            <a:r>
              <a:rPr i="1"/>
              <a:t>derivedStateOf </a:t>
            </a:r>
            <a:r>
              <a:rPr b="1"/>
              <a:t>{ </a:t>
            </a:r>
            <a:r>
              <a:t>tabs.</a:t>
            </a:r>
            <a:r>
              <a:rPr i="1"/>
              <a:t>indexOf</a:t>
            </a:r>
            <a:r>
              <a:t>(tabNavigator.current) </a:t>
            </a:r>
            <a:r>
              <a:rPr b="1"/>
              <a:t>} }</a:t>
            </a:r>
            <a:endParaRPr b="1"/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    </a:t>
            </a:r>
            <a:r>
              <a:t>MultiStackScreenContent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selectedPos = </a:t>
            </a:r>
            <a:r>
              <a:t>index.</a:t>
            </a:r>
            <a:r>
              <a:rPr>
                <a:solidFill>
                  <a:srgbClr val="9876AA"/>
                </a:solidFill>
              </a:rPr>
              <a:t>value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onTabClick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    </a:t>
            </a:r>
            <a:r>
              <a:t>tabNavigator.</a:t>
            </a:r>
            <a:r>
              <a:rPr>
                <a:solidFill>
                  <a:srgbClr val="9876AA"/>
                </a:solidFill>
              </a:rPr>
              <a:t>current </a:t>
            </a:r>
            <a:r>
              <a:t>= </a:t>
            </a:r>
            <a:r>
              <a:rPr>
                <a:solidFill>
                  <a:srgbClr val="9876AA"/>
                </a:solidFill>
              </a:rPr>
              <a:t>tabs</a:t>
            </a:r>
            <a:r>
              <a:t>[</a:t>
            </a:r>
            <a:r>
              <a:rPr b="1"/>
              <a:t>it</a:t>
            </a:r>
            <a:r>
              <a:t>]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/>
              <a:t>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 i="1"/>
              <a:t>Box</a:t>
            </a:r>
            <a:r>
              <a:rPr b="0"/>
              <a:t>(Modifier.</a:t>
            </a:r>
            <a:r>
              <a:rPr b="0" i="1"/>
              <a:t>padding</a:t>
            </a:r>
            <a:r>
              <a:rPr b="0"/>
              <a:t>(</a:t>
            </a:r>
            <a:r>
              <a:t>it</a:t>
            </a:r>
            <a:r>
              <a:rPr b="0"/>
              <a:t>)) </a:t>
            </a:r>
            <a:r>
              <a:t>{</a:t>
            </a:r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0" i="1"/>
              <a:t>CurrentTab</a:t>
            </a:r>
            <a:r>
              <a:rPr b="0"/>
              <a:t>()</a:t>
            </a:r>
            <a:endParaRPr b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Номер слайда"/>
          <p:cNvSpPr txBox="1"/>
          <p:nvPr>
            <p:ph type="sldNum" sz="quarter" idx="2"/>
          </p:nvPr>
        </p:nvSpPr>
        <p:spPr>
          <a:xfrm>
            <a:off x="23385462" y="12801600"/>
            <a:ext cx="72618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6" name="internal class StackTab : Tab {…"/>
          <p:cNvSpPr txBox="1"/>
          <p:nvPr>
            <p:ph type="body" idx="22"/>
          </p:nvPr>
        </p:nvSpPr>
        <p:spPr>
          <a:xfrm>
            <a:off x="762000" y="152345"/>
            <a:ext cx="28592550" cy="14706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internal class </a:t>
            </a:r>
            <a:r>
              <a:t>StackTab : Tab {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val </a:t>
            </a:r>
            <a:r>
              <a:t>key</a:t>
            </a:r>
            <a:r>
              <a:rPr>
                <a:solidFill>
                  <a:srgbClr val="A9B7C6"/>
                </a:solidFill>
              </a:rPr>
              <a:t>: ScreenKey = </a:t>
            </a:r>
            <a:r>
              <a:rPr i="1"/>
              <a:t>uniqueScreenKey</a:t>
            </a:r>
            <a:endParaRPr i="1"/>
          </a:p>
          <a:p>
            <a:pPr defTabSz="457200">
              <a:lnSpc>
                <a:spcPts val="8000"/>
              </a:lnSpc>
              <a:defRPr i="1" sz="42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9876AA"/>
                </a:solidFill>
              </a:rPr>
              <a:t>    </a:t>
            </a:r>
            <a:r>
              <a:t>override val </a:t>
            </a:r>
            <a:r>
              <a:rPr>
                <a:solidFill>
                  <a:srgbClr val="9876AA"/>
                </a:solidFill>
              </a:rPr>
              <a:t>options</a:t>
            </a:r>
            <a:r>
              <a:rPr>
                <a:solidFill>
                  <a:srgbClr val="A9B7C6"/>
                </a:solidFill>
              </a:rPr>
              <a:t>: TabOptions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@Composable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get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    </a:t>
            </a:r>
            <a:r>
              <a:t>// просто заглушка, т.к. по факту мы это не используем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CC7831"/>
                </a:solidFill>
              </a:rPr>
              <a:t>return </a:t>
            </a:r>
            <a:r>
              <a:rPr i="1">
                <a:solidFill>
                  <a:srgbClr val="A9B7C6"/>
                </a:solidFill>
              </a:rPr>
              <a:t>remember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1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/>
              <a:t>TabOptions(</a:t>
            </a:r>
            <a:endParaRPr b="0"/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>
                <a:solidFill>
                  <a:srgbClr val="467CDA"/>
                </a:solidFill>
              </a:rPr>
              <a:t>index = </a:t>
            </a:r>
            <a:r>
              <a:rPr>
                <a:solidFill>
                  <a:srgbClr val="6897BB"/>
                </a:solidFill>
              </a:rPr>
              <a:t>0u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>
                <a:solidFill>
                  <a:srgbClr val="467CDA"/>
                </a:solidFill>
              </a:rPr>
              <a:t>title = </a:t>
            </a:r>
            <a:r>
              <a:rPr>
                <a:solidFill>
                  <a:srgbClr val="6A8759"/>
                </a:solidFill>
              </a:rPr>
              <a:t>""</a:t>
            </a:r>
            <a:r>
              <a:t>,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>
                <a:solidFill>
                  <a:srgbClr val="467CDA"/>
                </a:solidFill>
              </a:rPr>
              <a:t>icon = </a:t>
            </a:r>
            <a:r>
              <a:t>null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000"/>
              </a:lnSpc>
              <a:defRPr b="1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Navigator</a:t>
            </a:r>
            <a:r>
              <a:t>(</a:t>
            </a:r>
            <a:r>
              <a:rPr>
                <a:solidFill>
                  <a:srgbClr val="467CDA"/>
                </a:solidFill>
              </a:rPr>
              <a:t>screen = </a:t>
            </a:r>
            <a:r>
              <a:t>SampleScreen(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Номер слайда"/>
          <p:cNvSpPr txBox="1"/>
          <p:nvPr>
            <p:ph type="sldNum" sz="quarter" idx="2"/>
          </p:nvPr>
        </p:nvSpPr>
        <p:spPr>
          <a:xfrm>
            <a:off x="23499381" y="12827000"/>
            <a:ext cx="4983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5" name="@Composable…"/>
          <p:cNvSpPr txBox="1"/>
          <p:nvPr>
            <p:ph type="body" idx="22"/>
          </p:nvPr>
        </p:nvSpPr>
        <p:spPr>
          <a:xfrm>
            <a:off x="131396" y="78899"/>
            <a:ext cx="23549615" cy="9436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fun SelfMadeNavigation()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var navigationState: NavigationState&lt;ScreenState&gt; by </a:t>
            </a:r>
            <a:r>
              <a:rPr i="1"/>
              <a:t>rememberSaveable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 i="1"/>
              <a:t>mutableStateOf</a:t>
            </a:r>
            <a:r>
              <a:t>(NavigationState(</a:t>
            </a:r>
            <a:r>
              <a:rPr i="1"/>
              <a:t>listOf</a:t>
            </a:r>
            <a:r>
              <a:t>(ScreenState(1))))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rPr i="1"/>
              <a:t>BackHandler</a:t>
            </a:r>
            <a:r>
              <a:t>(enabled = navigationState.stack.size &gt; 1)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navigationState = navigationState.copy(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stack = navigationState.stack.</a:t>
            </a:r>
            <a:r>
              <a:rPr i="1"/>
              <a:t>dropLast</a:t>
            </a:r>
            <a:r>
              <a:t>(1)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renderScreen </a:t>
            </a:r>
            <a:r>
              <a:rPr>
                <a:solidFill>
                  <a:srgbClr val="CC7831"/>
                </a:solidFill>
              </a:rPr>
              <a:t>by </a:t>
            </a:r>
            <a:r>
              <a:rPr i="1"/>
              <a:t>remember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 i="1"/>
              <a:t>derivedStateOf </a:t>
            </a:r>
            <a:r>
              <a:rPr b="1"/>
              <a:t>{ </a:t>
            </a:r>
            <a:r>
              <a:t>navigationState.</a:t>
            </a:r>
            <a:r>
              <a:rPr>
                <a:solidFill>
                  <a:srgbClr val="9876AA"/>
                </a:solidFill>
              </a:rPr>
              <a:t>stack</a:t>
            </a:r>
            <a:r>
              <a:t>.</a:t>
            </a:r>
            <a:r>
              <a:rPr i="1">
                <a:solidFill>
                  <a:srgbClr val="FFC66E"/>
                </a:solidFill>
              </a:rPr>
              <a:t>last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b="1"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7900"/>
              </a:lnSpc>
              <a:defRPr i="1"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...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Номер слайда"/>
          <p:cNvSpPr txBox="1"/>
          <p:nvPr>
            <p:ph type="sldNum" sz="quarter" idx="2"/>
          </p:nvPr>
        </p:nvSpPr>
        <p:spPr>
          <a:xfrm>
            <a:off x="23381271" y="12801600"/>
            <a:ext cx="7345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9" name="internal class StackTab : Tab {…"/>
          <p:cNvSpPr txBox="1"/>
          <p:nvPr>
            <p:ph type="body" idx="22"/>
          </p:nvPr>
        </p:nvSpPr>
        <p:spPr>
          <a:xfrm>
            <a:off x="762000" y="152345"/>
            <a:ext cx="28592550" cy="14706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StackTab : Tab {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val </a:t>
            </a:r>
            <a:r>
              <a:t>key</a:t>
            </a:r>
            <a:r>
              <a:rPr>
                <a:solidFill>
                  <a:srgbClr val="A9B7C6"/>
                </a:solidFill>
              </a:rPr>
              <a:t>: ScreenKey = </a:t>
            </a:r>
            <a:r>
              <a:rPr i="1"/>
              <a:t>uniqueScreenKey</a:t>
            </a:r>
            <a:endParaRPr i="1"/>
          </a:p>
          <a:p>
            <a:pPr defTabSz="457200">
              <a:lnSpc>
                <a:spcPts val="8000"/>
              </a:lnSpc>
              <a:defRPr i="1" sz="42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9876AA"/>
                </a:solidFill>
              </a:rPr>
              <a:t>   </a:t>
            </a:r>
            <a:r>
              <a:rPr i="1">
                <a:solidFill>
                  <a:srgbClr val="5F5F5F"/>
                </a:solidFill>
              </a:rPr>
              <a:t> </a:t>
            </a:r>
            <a:r>
              <a:rPr>
                <a:solidFill>
                  <a:srgbClr val="5F5F5F"/>
                </a:solidFill>
              </a:rPr>
              <a:t>override val options: TabOptions</a:t>
            </a:r>
            <a:endParaRPr>
              <a:solidFill>
                <a:srgbClr val="5F5F5F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@Composable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get() {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// просто заглушка, т.к. по факту мы это не используем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return </a:t>
            </a:r>
            <a:r>
              <a:rPr i="1"/>
              <a:t>remember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000"/>
              </a:lnSpc>
              <a:defRPr b="1"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/>
              <a:t>TabOptions(</a:t>
            </a:r>
            <a:endParaRPr b="0"/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index = 0u,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title = "",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icon = null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)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000"/>
              </a:lnSpc>
              <a:defRPr b="1"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Navigator</a:t>
            </a:r>
            <a:r>
              <a:t>(screen = SampleScreen(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Номер слайда"/>
          <p:cNvSpPr txBox="1"/>
          <p:nvPr>
            <p:ph type="sldNum" sz="quarter" idx="2"/>
          </p:nvPr>
        </p:nvSpPr>
        <p:spPr>
          <a:xfrm>
            <a:off x="23421085" y="12801600"/>
            <a:ext cx="6549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2" name="internal class StackTab : Tab {…"/>
          <p:cNvSpPr txBox="1"/>
          <p:nvPr>
            <p:ph type="body" idx="22"/>
          </p:nvPr>
        </p:nvSpPr>
        <p:spPr>
          <a:xfrm>
            <a:off x="762000" y="152345"/>
            <a:ext cx="28592550" cy="14706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StackTab : Tab {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val key: ScreenKey = </a:t>
            </a:r>
            <a:r>
              <a:rPr i="1"/>
              <a:t>uniqueScreenKey</a:t>
            </a:r>
            <a:endParaRPr i="1"/>
          </a:p>
          <a:p>
            <a:pPr defTabSz="457200">
              <a:lnSpc>
                <a:spcPts val="8000"/>
              </a:lnSpc>
              <a:defRPr i="1" sz="42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9876AA"/>
                </a:solidFill>
              </a:rPr>
              <a:t>    </a:t>
            </a:r>
            <a:r>
              <a:t>override val </a:t>
            </a:r>
            <a:r>
              <a:rPr>
                <a:solidFill>
                  <a:srgbClr val="9876AA"/>
                </a:solidFill>
              </a:rPr>
              <a:t>options</a:t>
            </a:r>
            <a:r>
              <a:rPr>
                <a:solidFill>
                  <a:srgbClr val="A9B7C6"/>
                </a:solidFill>
              </a:rPr>
              <a:t>: TabOptions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@Composable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get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    </a:t>
            </a:r>
            <a:r>
              <a:t>// просто заглушка, т.к. по факту мы это не используем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CC7831"/>
                </a:solidFill>
              </a:rPr>
              <a:t>return </a:t>
            </a:r>
            <a:r>
              <a:rPr i="1">
                <a:solidFill>
                  <a:srgbClr val="A9B7C6"/>
                </a:solidFill>
              </a:rPr>
              <a:t>remember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1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/>
              <a:t>TabOptions(</a:t>
            </a:r>
            <a:endParaRPr b="0"/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>
                <a:solidFill>
                  <a:srgbClr val="467CDA"/>
                </a:solidFill>
              </a:rPr>
              <a:t>index = </a:t>
            </a:r>
            <a:r>
              <a:rPr>
                <a:solidFill>
                  <a:srgbClr val="6897BB"/>
                </a:solidFill>
              </a:rPr>
              <a:t>0u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>
                <a:solidFill>
                  <a:srgbClr val="467CDA"/>
                </a:solidFill>
              </a:rPr>
              <a:t>title = </a:t>
            </a:r>
            <a:r>
              <a:rPr>
                <a:solidFill>
                  <a:srgbClr val="6A8759"/>
                </a:solidFill>
              </a:rPr>
              <a:t>""</a:t>
            </a:r>
            <a:r>
              <a:t>,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>
                <a:solidFill>
                  <a:srgbClr val="467CDA"/>
                </a:solidFill>
              </a:rPr>
              <a:t>icon = </a:t>
            </a:r>
            <a:r>
              <a:t>null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000"/>
              </a:lnSpc>
              <a:defRPr b="1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Navigator</a:t>
            </a:r>
            <a:r>
              <a:t>(screen = SampleScreen(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Номер слайда"/>
          <p:cNvSpPr txBox="1"/>
          <p:nvPr>
            <p:ph type="sldNum" sz="quarter" idx="2"/>
          </p:nvPr>
        </p:nvSpPr>
        <p:spPr>
          <a:xfrm>
            <a:off x="23385081" y="12801600"/>
            <a:ext cx="7269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5" name="internal class StackTab : Tab {…"/>
          <p:cNvSpPr txBox="1"/>
          <p:nvPr>
            <p:ph type="body" idx="22"/>
          </p:nvPr>
        </p:nvSpPr>
        <p:spPr>
          <a:xfrm>
            <a:off x="762000" y="152345"/>
            <a:ext cx="28592550" cy="14706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StackTab : Tab {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val key: ScreenKey = </a:t>
            </a:r>
            <a:r>
              <a:rPr i="1"/>
              <a:t>uniqueScreenKey</a:t>
            </a:r>
            <a:endParaRPr i="1"/>
          </a:p>
          <a:p>
            <a:pPr defTabSz="457200">
              <a:lnSpc>
                <a:spcPts val="8000"/>
              </a:lnSpc>
              <a:defRPr i="1"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    </a:t>
            </a:r>
            <a:r>
              <a:t>override val options: TabOptions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@Composable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get() {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// просто заглушка, т.к. по факту мы это не используем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return </a:t>
            </a:r>
            <a:r>
              <a:rPr i="1"/>
              <a:t>remember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000"/>
              </a:lnSpc>
              <a:defRPr b="1"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/>
              <a:t>TabOptions(</a:t>
            </a:r>
            <a:endParaRPr b="0"/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index = 0u,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title = "",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icon = null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)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000"/>
              </a:lnSpc>
              <a:defRPr b="1"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Navigator</a:t>
            </a:r>
            <a:r>
              <a:t>(</a:t>
            </a:r>
            <a:r>
              <a:rPr>
                <a:solidFill>
                  <a:srgbClr val="467CDA"/>
                </a:solidFill>
              </a:rPr>
              <a:t>screen = </a:t>
            </a:r>
            <a:r>
              <a:t>SampleScreen(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000"/>
              </a:lnSpc>
              <a:defRPr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Номер слайда"/>
          <p:cNvSpPr txBox="1"/>
          <p:nvPr>
            <p:ph type="sldNum" sz="quarter" idx="2"/>
          </p:nvPr>
        </p:nvSpPr>
        <p:spPr>
          <a:xfrm>
            <a:off x="23387557" y="12827000"/>
            <a:ext cx="72199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8" name="А что там с"/>
          <p:cNvSpPr txBox="1"/>
          <p:nvPr>
            <p:ph type="body" idx="21"/>
          </p:nvPr>
        </p:nvSpPr>
        <p:spPr>
          <a:xfrm>
            <a:off x="11272181" y="5088826"/>
            <a:ext cx="8706105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 что там с</a:t>
            </a:r>
          </a:p>
        </p:txBody>
      </p:sp>
      <p:sp>
        <p:nvSpPr>
          <p:cNvPr id="1229" name="Корректностью?"/>
          <p:cNvSpPr txBox="1"/>
          <p:nvPr>
            <p:ph type="body" idx="22"/>
          </p:nvPr>
        </p:nvSpPr>
        <p:spPr>
          <a:xfrm>
            <a:off x="9192747" y="7166192"/>
            <a:ext cx="12864974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Корректностью?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Номер слайда"/>
          <p:cNvSpPr txBox="1"/>
          <p:nvPr>
            <p:ph type="sldNum" sz="quarter" idx="2"/>
          </p:nvPr>
        </p:nvSpPr>
        <p:spPr>
          <a:xfrm>
            <a:off x="23385652" y="12827000"/>
            <a:ext cx="72580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2" name="Грустный заголовок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Номер слайда"/>
          <p:cNvSpPr txBox="1"/>
          <p:nvPr>
            <p:ph type="sldNum" sz="quarter" idx="2"/>
          </p:nvPr>
        </p:nvSpPr>
        <p:spPr>
          <a:xfrm>
            <a:off x="23383557" y="12801600"/>
            <a:ext cx="7299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5" name="public abstract class AndroidScreen :…"/>
          <p:cNvSpPr txBox="1"/>
          <p:nvPr>
            <p:ph type="body" idx="22"/>
          </p:nvPr>
        </p:nvSpPr>
        <p:spPr>
          <a:xfrm>
            <a:off x="8130735" y="1064665"/>
            <a:ext cx="13931610" cy="345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public abstract class </a:t>
            </a:r>
            <a:r>
              <a:t>AndroidScreen : 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Screen</a:t>
            </a:r>
            <a:r>
              <a:rPr>
                <a:solidFill>
                  <a:srgbClr val="CC7831"/>
                </a:solidFill>
              </a:rPr>
              <a:t>, </a:t>
            </a:r>
            <a:r>
              <a:t>ScreenLifecycleProvider {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val </a:t>
            </a:r>
            <a:r>
              <a:t>key</a:t>
            </a:r>
            <a:r>
              <a:rPr>
                <a:solidFill>
                  <a:srgbClr val="A9B7C6"/>
                </a:solidFill>
              </a:rPr>
              <a:t>: ScreenKey = </a:t>
            </a:r>
            <a:r>
              <a:rPr i="1"/>
              <a:t>uniqueScreenKey</a:t>
            </a:r>
            <a:endParaRPr i="1"/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1236" name="voyager_multiscreen_bug.mp4" descr="voyager_multiscreen_bug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80469" y="981245"/>
            <a:ext cx="6660322" cy="11753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1" fill="hold"/>
                                        <p:tgtEl>
                                          <p:spTgt spid="1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3" fill="hold" display="0">
                  <p:stCondLst>
                    <p:cond delay="indefinite"/>
                  </p:stCondLst>
                </p:cTn>
                <p:tgtEl>
                  <p:spTgt spid="1236"/>
                </p:tgtEl>
              </p:cMediaNode>
            </p:video>
            <p:seq concurrent="1" prevAc="none" nextAc="seek">
              <p:cTn id="14" evtFilter="cancelBubble" nodeType="interactiveSeq" restart="whenNotActive" fill="hold">
                <p:stCondLst>
                  <p:cond delay="0" evt="onClick">
                    <p:tgtEl>
                      <p:spTgt spid="123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36"/>
                  </p:tgtEl>
                </p:cond>
              </p:nextCondLst>
            </p:seq>
          </p:childTnLst>
        </p:cTn>
      </p:par>
    </p:tnLst>
    <p:bldLst>
      <p:bldP build="whole" bldLvl="1" animBg="1" rev="0" advAuto="0" spid="1235" grpId="2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Номер слайда"/>
          <p:cNvSpPr txBox="1"/>
          <p:nvPr>
            <p:ph type="sldNum" sz="quarter" idx="2"/>
          </p:nvPr>
        </p:nvSpPr>
        <p:spPr>
          <a:xfrm>
            <a:off x="23383557" y="12801600"/>
            <a:ext cx="7299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9" name="public abstract class AndroidScreen :…"/>
          <p:cNvSpPr txBox="1"/>
          <p:nvPr>
            <p:ph type="body" idx="22"/>
          </p:nvPr>
        </p:nvSpPr>
        <p:spPr>
          <a:xfrm>
            <a:off x="8130735" y="1064665"/>
            <a:ext cx="15623525" cy="5689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abstract class AndroidScreen : 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Screen, ScreenLifecycleProvider {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val key: ScreenKey = </a:t>
            </a:r>
            <a:r>
              <a:rPr i="1"/>
              <a:t>uniqueScreenKey</a:t>
            </a:r>
            <a:endParaRPr i="1"/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public val </a:t>
            </a:r>
            <a:r>
              <a:rPr>
                <a:solidFill>
                  <a:srgbClr val="A9B7C6"/>
                </a:solidFill>
              </a:rPr>
              <a:t>Screen.</a:t>
            </a:r>
            <a:r>
              <a:rPr i="1"/>
              <a:t>uniqueScreenKey</a:t>
            </a:r>
            <a:r>
              <a:rPr>
                <a:solidFill>
                  <a:srgbClr val="A9B7C6"/>
                </a:solidFill>
              </a:rPr>
              <a:t>: ScreenKey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get</a:t>
            </a:r>
            <a:r>
              <a:t>() = </a:t>
            </a:r>
            <a:r>
              <a:rPr>
                <a:solidFill>
                  <a:srgbClr val="6A8759"/>
                </a:solidFill>
              </a:rPr>
              <a:t>"Screen#</a:t>
            </a:r>
            <a:r>
              <a:rPr>
                <a:solidFill>
                  <a:srgbClr val="CC7831"/>
                </a:solidFill>
              </a:rPr>
              <a:t>${</a:t>
            </a:r>
            <a:r>
              <a:rPr i="1">
                <a:solidFill>
                  <a:srgbClr val="9876AA"/>
                </a:solidFill>
              </a:rPr>
              <a:t>nextScreenKey</a:t>
            </a:r>
            <a:r>
              <a:t>.getAndIncrement()</a:t>
            </a:r>
            <a:r>
              <a:rPr>
                <a:solidFill>
                  <a:srgbClr val="CC7831"/>
                </a:solidFill>
              </a:rPr>
              <a:t>}</a:t>
            </a:r>
            <a:r>
              <a:rPr>
                <a:solidFill>
                  <a:srgbClr val="6A8759"/>
                </a:solidFill>
              </a:rPr>
              <a:t>"</a:t>
            </a:r>
            <a:endParaRPr>
              <a:solidFill>
                <a:srgbClr val="6A8759"/>
              </a:solidFill>
            </a:endParaRPr>
          </a:p>
        </p:txBody>
      </p:sp>
      <p:pic>
        <p:nvPicPr>
          <p:cNvPr id="1240" name="voyager_multiscreen_bug.mp4" descr="voyager_multiscreen_bug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80469" y="981245"/>
            <a:ext cx="6660322" cy="11753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1" fill="hold"/>
                                        <p:tgtEl>
                                          <p:spTgt spid="1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4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24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40"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Номер слайда"/>
          <p:cNvSpPr txBox="1"/>
          <p:nvPr>
            <p:ph type="sldNum" sz="quarter" idx="2"/>
          </p:nvPr>
        </p:nvSpPr>
        <p:spPr>
          <a:xfrm>
            <a:off x="23395558" y="12801600"/>
            <a:ext cx="70599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3" name="public abstract class AndroidScreen :…"/>
          <p:cNvSpPr txBox="1"/>
          <p:nvPr>
            <p:ph type="body" idx="22"/>
          </p:nvPr>
        </p:nvSpPr>
        <p:spPr>
          <a:xfrm>
            <a:off x="8130735" y="1064665"/>
            <a:ext cx="15623525" cy="680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abstract class AndroidScreen : 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Screen, ScreenLifecycleProvider {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val key: ScreenKey = </a:t>
            </a:r>
            <a:r>
              <a:rPr i="1"/>
              <a:t>uniqueScreenKey</a:t>
            </a:r>
            <a:endParaRPr i="1"/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private val </a:t>
            </a:r>
            <a:r>
              <a:rPr i="1"/>
              <a:t>nextScreenKey </a:t>
            </a:r>
            <a:r>
              <a:rPr>
                <a:solidFill>
                  <a:srgbClr val="A9B7C6"/>
                </a:solidFill>
              </a:rPr>
              <a:t>= AtomicInt32(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400"/>
              </a:lnSpc>
              <a:defRPr sz="37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val Screen.</a:t>
            </a:r>
            <a:r>
              <a:rPr i="1"/>
              <a:t>uniqueScreenKey</a:t>
            </a:r>
            <a:r>
              <a:t>: ScreenKey</a:t>
            </a:r>
          </a:p>
          <a:p>
            <a:pPr defTabSz="457200">
              <a:lnSpc>
                <a:spcPts val="7400"/>
              </a:lnSpc>
              <a:defRPr sz="37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get() = "Screen#${</a:t>
            </a:r>
            <a:r>
              <a:rPr i="1"/>
              <a:t>nextScreenKey</a:t>
            </a:r>
            <a:r>
              <a:t>.getAndIncrement()}"</a:t>
            </a:r>
            <a:endParaRPr>
              <a:solidFill>
                <a:srgbClr val="6A8759"/>
              </a:solidFill>
            </a:endParaRPr>
          </a:p>
        </p:txBody>
      </p:sp>
      <p:pic>
        <p:nvPicPr>
          <p:cNvPr id="1244" name="voyager_multiscreen_bug.mp4" descr="voyager_multiscreen_bug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80469" y="981245"/>
            <a:ext cx="6660322" cy="11753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1" fill="hold"/>
                                        <p:tgtEl>
                                          <p:spTgt spid="12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4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24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44"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Номер слайда"/>
          <p:cNvSpPr txBox="1"/>
          <p:nvPr>
            <p:ph type="sldNum" sz="quarter" idx="2"/>
          </p:nvPr>
        </p:nvSpPr>
        <p:spPr>
          <a:xfrm>
            <a:off x="23383938" y="12827000"/>
            <a:ext cx="72923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7" name="Voyager: плюсы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Voyager: плюсы</a:t>
            </a:r>
          </a:p>
        </p:txBody>
      </p:sp>
      <p:sp>
        <p:nvSpPr>
          <p:cNvPr id="1248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249" name="Простота открытия экранов"/>
          <p:cNvSpPr txBox="1"/>
          <p:nvPr>
            <p:ph type="body" idx="23"/>
          </p:nvPr>
        </p:nvSpPr>
        <p:spPr>
          <a:xfrm>
            <a:off x="8763000" y="3616886"/>
            <a:ext cx="852424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Простота открытия экранов</a:t>
            </a:r>
          </a:p>
        </p:txBody>
      </p:sp>
      <p:sp>
        <p:nvSpPr>
          <p:cNvPr id="1250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251" name="Аргументы - типизированы"/>
          <p:cNvSpPr txBox="1"/>
          <p:nvPr>
            <p:ph type="body" idx="25"/>
          </p:nvPr>
        </p:nvSpPr>
        <p:spPr>
          <a:xfrm>
            <a:off x="8763000" y="5521886"/>
            <a:ext cx="834263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Аргументы - типизированы</a:t>
            </a:r>
          </a:p>
        </p:txBody>
      </p:sp>
      <p:sp>
        <p:nvSpPr>
          <p:cNvPr id="1252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253" name="Анимации"/>
          <p:cNvSpPr txBox="1"/>
          <p:nvPr>
            <p:ph type="body" idx="27"/>
          </p:nvPr>
        </p:nvSpPr>
        <p:spPr>
          <a:xfrm>
            <a:off x="8763000" y="7429500"/>
            <a:ext cx="318516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Анимации</a:t>
            </a:r>
          </a:p>
        </p:txBody>
      </p:sp>
      <p:sp>
        <p:nvSpPr>
          <p:cNvPr id="1254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255" name="Поддержка множества способов создать…"/>
          <p:cNvSpPr txBox="1"/>
          <p:nvPr>
            <p:ph type="body" idx="29"/>
          </p:nvPr>
        </p:nvSpPr>
        <p:spPr>
          <a:xfrm>
            <a:off x="8762999" y="8943412"/>
            <a:ext cx="12625072" cy="165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Поддержка множества способов создать </a:t>
            </a:r>
          </a:p>
          <a:p>
            <a:pPr/>
            <a:r>
              <a:t>model экрана, в том числе VM, Koin и т.п.</a:t>
            </a:r>
          </a:p>
        </p:txBody>
      </p:sp>
      <p:sp>
        <p:nvSpPr>
          <p:cNvPr id="1256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257" name="Связка с LifeCycle"/>
          <p:cNvSpPr txBox="1"/>
          <p:nvPr>
            <p:ph type="body" idx="31"/>
          </p:nvPr>
        </p:nvSpPr>
        <p:spPr>
          <a:xfrm>
            <a:off x="8763000" y="11235762"/>
            <a:ext cx="554482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Связка с LifeCycle</a:t>
            </a:r>
          </a:p>
        </p:txBody>
      </p:sp>
      <p:pic>
        <p:nvPicPr>
          <p:cNvPr id="1258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Номер слайда"/>
          <p:cNvSpPr txBox="1"/>
          <p:nvPr>
            <p:ph type="sldNum" sz="quarter" idx="2"/>
          </p:nvPr>
        </p:nvSpPr>
        <p:spPr>
          <a:xfrm>
            <a:off x="23383557" y="12827000"/>
            <a:ext cx="7299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1" name="Voyager: минусы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Voyager: минусы</a:t>
            </a:r>
          </a:p>
        </p:txBody>
      </p:sp>
      <p:sp>
        <p:nvSpPr>
          <p:cNvPr id="1262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263" name="Навигация внутри Composable fun"/>
          <p:cNvSpPr txBox="1"/>
          <p:nvPr>
            <p:ph type="body" idx="23"/>
          </p:nvPr>
        </p:nvSpPr>
        <p:spPr>
          <a:xfrm>
            <a:off x="8763000" y="3616886"/>
            <a:ext cx="14145622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Навигация внутри Composable fun</a:t>
            </a:r>
          </a:p>
        </p:txBody>
      </p:sp>
      <p:sp>
        <p:nvSpPr>
          <p:cNvPr id="1264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265" name="Баги, баги, баги"/>
          <p:cNvSpPr txBox="1"/>
          <p:nvPr>
            <p:ph type="body" idx="25"/>
          </p:nvPr>
        </p:nvSpPr>
        <p:spPr>
          <a:xfrm>
            <a:off x="8763000" y="5521886"/>
            <a:ext cx="489394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Баги, баги, баги</a:t>
            </a:r>
          </a:p>
        </p:txBody>
      </p:sp>
      <p:sp>
        <p:nvSpPr>
          <p:cNvPr id="1266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267" name="Нет поддержки dialog*"/>
          <p:cNvSpPr txBox="1"/>
          <p:nvPr>
            <p:ph type="body" idx="27"/>
          </p:nvPr>
        </p:nvSpPr>
        <p:spPr>
          <a:xfrm>
            <a:off x="8763000" y="7429500"/>
            <a:ext cx="689546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Нет поддержки dialog*</a:t>
            </a:r>
          </a:p>
        </p:txBody>
      </p:sp>
      <p:sp>
        <p:nvSpPr>
          <p:cNvPr id="1268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269" name="Почти не кастомизировать"/>
          <p:cNvSpPr txBox="1"/>
          <p:nvPr>
            <p:ph type="body" idx="29"/>
          </p:nvPr>
        </p:nvSpPr>
        <p:spPr>
          <a:xfrm>
            <a:off x="8763000" y="9330762"/>
            <a:ext cx="1590652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Почти не кастомизировать</a:t>
            </a:r>
          </a:p>
        </p:txBody>
      </p:sp>
      <p:pic>
        <p:nvPicPr>
          <p:cNvPr id="1270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Номер слайда"/>
          <p:cNvSpPr txBox="1"/>
          <p:nvPr>
            <p:ph type="sldNum" sz="quarter" idx="2"/>
          </p:nvPr>
        </p:nvSpPr>
        <p:spPr>
          <a:xfrm>
            <a:off x="23497285" y="12827000"/>
            <a:ext cx="5025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@Composable…"/>
          <p:cNvSpPr txBox="1"/>
          <p:nvPr>
            <p:ph type="body" idx="22"/>
          </p:nvPr>
        </p:nvSpPr>
        <p:spPr>
          <a:xfrm>
            <a:off x="131396" y="78899"/>
            <a:ext cx="25366947" cy="5080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fun SelfMadeNavigation()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renderScreen </a:t>
            </a:r>
            <a:r>
              <a:rPr>
                <a:solidFill>
                  <a:srgbClr val="CC7831"/>
                </a:solidFill>
              </a:rPr>
              <a:t>by </a:t>
            </a:r>
            <a:r>
              <a:rPr i="1"/>
              <a:t>remember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 i="1"/>
              <a:t>derivedStateOf </a:t>
            </a:r>
            <a:r>
              <a:rPr b="1"/>
              <a:t>{ </a:t>
            </a:r>
            <a:r>
              <a:t>navigationState.</a:t>
            </a:r>
            <a:r>
              <a:rPr>
                <a:solidFill>
                  <a:srgbClr val="9876AA"/>
                </a:solidFill>
              </a:rPr>
              <a:t>stack</a:t>
            </a:r>
            <a:r>
              <a:t>.</a:t>
            </a:r>
            <a:r>
              <a:rPr i="1">
                <a:solidFill>
                  <a:srgbClr val="FFC66E"/>
                </a:solidFill>
              </a:rPr>
              <a:t>last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b="1"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7900"/>
              </a:lnSpc>
              <a:defRPr i="1"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</a:t>
            </a:r>
            <a:r>
              <a:t>renderScreen.Content()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Номер слайда"/>
          <p:cNvSpPr txBox="1"/>
          <p:nvPr>
            <p:ph type="sldNum" sz="quarter" idx="2"/>
          </p:nvPr>
        </p:nvSpPr>
        <p:spPr>
          <a:xfrm>
            <a:off x="23379175" y="12827000"/>
            <a:ext cx="73876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3" name="Modo"/>
          <p:cNvSpPr txBox="1"/>
          <p:nvPr>
            <p:ph type="body" idx="22"/>
          </p:nvPr>
        </p:nvSpPr>
        <p:spPr>
          <a:xfrm>
            <a:off x="8094470" y="5841999"/>
            <a:ext cx="4290099" cy="203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700"/>
            </a:lvl1pPr>
          </a:lstStyle>
          <a:p>
            <a:pPr/>
            <a:r>
              <a:t>Modo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Номер слайда"/>
          <p:cNvSpPr txBox="1"/>
          <p:nvPr>
            <p:ph type="sldNum" sz="quarter" idx="2"/>
          </p:nvPr>
        </p:nvSpPr>
        <p:spPr>
          <a:xfrm>
            <a:off x="23418990" y="12827000"/>
            <a:ext cx="65913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6" name="Mod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Modo</a:t>
            </a:r>
          </a:p>
        </p:txBody>
      </p:sp>
      <p:sp>
        <p:nvSpPr>
          <p:cNvPr id="1277" name="https://github.com/terrakok/Modo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380542" y="12750799"/>
            <a:ext cx="751205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7800"/>
              </a:lnSpc>
              <a:defRPr b="0" i="0" sz="4000">
                <a:solidFill>
                  <a:srgbClr val="D81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https://github.com/terrakok/Modo</a:t>
            </a:r>
          </a:p>
        </p:txBody>
      </p:sp>
      <p:pic>
        <p:nvPicPr>
          <p:cNvPr id="1278" name="Изображение" descr="Изображение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9624" y="1697351"/>
            <a:ext cx="10321298" cy="10321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Номер слайда"/>
          <p:cNvSpPr txBox="1"/>
          <p:nvPr>
            <p:ph type="sldNum" sz="quarter" idx="2"/>
          </p:nvPr>
        </p:nvSpPr>
        <p:spPr>
          <a:xfrm>
            <a:off x="23382985" y="12827000"/>
            <a:ext cx="7311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1" name="Состоянию"/>
          <p:cNvSpPr txBox="1"/>
          <p:nvPr>
            <p:ph type="body" idx="21"/>
          </p:nvPr>
        </p:nvSpPr>
        <p:spPr>
          <a:xfrm>
            <a:off x="12140767" y="7029763"/>
            <a:ext cx="8329220" cy="195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Состоянию</a:t>
            </a:r>
          </a:p>
        </p:txBody>
      </p:sp>
      <p:sp>
        <p:nvSpPr>
          <p:cNvPr id="1282" name="Навигация ="/>
          <p:cNvSpPr txBox="1"/>
          <p:nvPr>
            <p:ph type="body" idx="22"/>
          </p:nvPr>
        </p:nvSpPr>
        <p:spPr>
          <a:xfrm>
            <a:off x="11386857" y="4825195"/>
            <a:ext cx="9837040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Навигация 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Номер слайда"/>
          <p:cNvSpPr txBox="1"/>
          <p:nvPr>
            <p:ph type="sldNum" sz="quarter" idx="2"/>
          </p:nvPr>
        </p:nvSpPr>
        <p:spPr>
          <a:xfrm>
            <a:off x="23385462" y="12827000"/>
            <a:ext cx="72618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5" name="Mod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Modo</a:t>
            </a:r>
          </a:p>
        </p:txBody>
      </p:sp>
      <p:sp>
        <p:nvSpPr>
          <p:cNvPr id="1286" name="State"/>
          <p:cNvSpPr txBox="1"/>
          <p:nvPr>
            <p:ph type="body" idx="22"/>
          </p:nvPr>
        </p:nvSpPr>
        <p:spPr>
          <a:xfrm>
            <a:off x="2695574" y="8642350"/>
            <a:ext cx="1581151" cy="876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State</a:t>
            </a:r>
          </a:p>
        </p:txBody>
      </p:sp>
      <p:sp>
        <p:nvSpPr>
          <p:cNvPr id="1287" name="Reducer + Commands"/>
          <p:cNvSpPr txBox="1"/>
          <p:nvPr>
            <p:ph type="body" idx="23"/>
          </p:nvPr>
        </p:nvSpPr>
        <p:spPr>
          <a:xfrm>
            <a:off x="8319452" y="8642350"/>
            <a:ext cx="6335396" cy="876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Reducer + Commands</a:t>
            </a:r>
          </a:p>
        </p:txBody>
      </p:sp>
      <p:sp>
        <p:nvSpPr>
          <p:cNvPr id="1288" name="Screen/Container"/>
          <p:cNvSpPr txBox="1"/>
          <p:nvPr>
            <p:ph type="body" idx="24"/>
          </p:nvPr>
        </p:nvSpPr>
        <p:spPr>
          <a:xfrm>
            <a:off x="16947197" y="8642350"/>
            <a:ext cx="5081906" cy="876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Screen/Container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Номер слайда"/>
          <p:cNvSpPr txBox="1"/>
          <p:nvPr>
            <p:ph type="sldNum" sz="quarter" idx="2"/>
          </p:nvPr>
        </p:nvSpPr>
        <p:spPr>
          <a:xfrm>
            <a:off x="23383557" y="12827000"/>
            <a:ext cx="7299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1" name="Modo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Modo</a:t>
            </a:r>
          </a:p>
        </p:txBody>
      </p:sp>
      <p:sp>
        <p:nvSpPr>
          <p:cNvPr id="1292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293" name="Fragment"/>
          <p:cNvSpPr txBox="1"/>
          <p:nvPr>
            <p:ph type="body" idx="23"/>
          </p:nvPr>
        </p:nvSpPr>
        <p:spPr>
          <a:xfrm>
            <a:off x="8763000" y="3654986"/>
            <a:ext cx="289623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Fragment</a:t>
            </a:r>
          </a:p>
        </p:txBody>
      </p:sp>
      <p:sp>
        <p:nvSpPr>
          <p:cNvPr id="1294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295" name="ContainerScreen/Screen"/>
          <p:cNvSpPr txBox="1"/>
          <p:nvPr>
            <p:ph type="body" idx="25"/>
          </p:nvPr>
        </p:nvSpPr>
        <p:spPr>
          <a:xfrm>
            <a:off x="8763000" y="5521886"/>
            <a:ext cx="7152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ContainerScreen/Screen</a:t>
            </a:r>
          </a:p>
        </p:txBody>
      </p:sp>
      <p:sp>
        <p:nvSpPr>
          <p:cNvPr id="1296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297" name="Навигируемся"/>
          <p:cNvSpPr txBox="1"/>
          <p:nvPr>
            <p:ph type="body" idx="27"/>
          </p:nvPr>
        </p:nvSpPr>
        <p:spPr>
          <a:xfrm>
            <a:off x="8763000" y="7429500"/>
            <a:ext cx="4479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Навигируемся</a:t>
            </a:r>
          </a:p>
        </p:txBody>
      </p:sp>
      <p:sp>
        <p:nvSpPr>
          <p:cNvPr id="1298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299" name="NavModel/ContainerScreen"/>
          <p:cNvSpPr txBox="1"/>
          <p:nvPr>
            <p:ph type="body" idx="29"/>
          </p:nvPr>
        </p:nvSpPr>
        <p:spPr>
          <a:xfrm>
            <a:off x="8763000" y="9330762"/>
            <a:ext cx="80803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NavModel/ContainerScreen</a:t>
            </a:r>
          </a:p>
        </p:txBody>
      </p:sp>
      <p:sp>
        <p:nvSpPr>
          <p:cNvPr id="1300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301" name="Поддержка анимаций, dialog"/>
          <p:cNvSpPr txBox="1"/>
          <p:nvPr>
            <p:ph type="body" idx="31"/>
          </p:nvPr>
        </p:nvSpPr>
        <p:spPr>
          <a:xfrm>
            <a:off x="8763000" y="11235762"/>
            <a:ext cx="879919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Поддержка анимаций, dialog</a:t>
            </a:r>
          </a:p>
        </p:txBody>
      </p:sp>
      <p:pic>
        <p:nvPicPr>
          <p:cNvPr id="1302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Номер слайда"/>
          <p:cNvSpPr txBox="1"/>
          <p:nvPr>
            <p:ph type="sldNum" sz="quarter" idx="2"/>
          </p:nvPr>
        </p:nvSpPr>
        <p:spPr>
          <a:xfrm>
            <a:off x="23381461" y="12801600"/>
            <a:ext cx="73418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5" name="private var rootScreen: ModoStackScreen? = null…"/>
          <p:cNvSpPr txBox="1"/>
          <p:nvPr>
            <p:ph type="body" idx="22"/>
          </p:nvPr>
        </p:nvSpPr>
        <p:spPr>
          <a:xfrm>
            <a:off x="717381" y="2540000"/>
            <a:ext cx="23537264" cy="1397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private var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: ModoStackScreen? = </a:t>
            </a:r>
            <a:r>
              <a:rPr>
                <a:solidFill>
                  <a:srgbClr val="CC7831"/>
                </a:solidFill>
              </a:rPr>
              <a:t>null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onCreate</a:t>
            </a:r>
            <a:r>
              <a:t>(savedInstanceState: Bundle?)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super</a:t>
            </a:r>
            <a:r>
              <a:t>.onCreate(savedInstanceState)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876AA"/>
                </a:solidFill>
              </a:rPr>
              <a:t>rootScreen </a:t>
            </a:r>
            <a:r>
              <a:t>= Modo.init(savedInstanceState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</a:t>
            </a:r>
            <a:r>
              <a:t>ModoStackScreen() 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onCreateView</a:t>
            </a:r>
            <a:r>
              <a:t>(...): View =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>
                <a:solidFill>
                  <a:srgbClr val="FFC66E"/>
                </a:solidFill>
              </a:rPr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?.Content()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onSaveInstanceState</a:t>
            </a:r>
            <a:r>
              <a:t>(outState: Bundle)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super</a:t>
            </a:r>
            <a:r>
              <a:t>.onSaveInstanceState(outState)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Modo.save(outState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06" name="Modo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Fragment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Номер слайда"/>
          <p:cNvSpPr txBox="1"/>
          <p:nvPr>
            <p:ph type="sldNum" sz="quarter" idx="2"/>
          </p:nvPr>
        </p:nvSpPr>
        <p:spPr>
          <a:xfrm>
            <a:off x="23381461" y="12801600"/>
            <a:ext cx="73418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9" name="private var rootScreen: ModoStackScreen? = null…"/>
          <p:cNvSpPr txBox="1"/>
          <p:nvPr>
            <p:ph type="body" idx="22"/>
          </p:nvPr>
        </p:nvSpPr>
        <p:spPr>
          <a:xfrm>
            <a:off x="717381" y="2540000"/>
            <a:ext cx="23537264" cy="1397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private var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: ModoStackScreen? = </a:t>
            </a:r>
            <a:r>
              <a:rPr>
                <a:solidFill>
                  <a:srgbClr val="CC7831"/>
                </a:solidFill>
              </a:rPr>
              <a:t>null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onCreate</a:t>
            </a:r>
            <a:r>
              <a:t>(savedInstanceState: Bundle?)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super</a:t>
            </a:r>
            <a:r>
              <a:t>.onCreate(savedInstanceState)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876AA"/>
                </a:solidFill>
              </a:rPr>
              <a:t>rootScreen </a:t>
            </a:r>
            <a:r>
              <a:t>= Modo.init(savedInstanceState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</a:t>
            </a:r>
            <a:r>
              <a:t>ModoStackScreen() 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onCreateView(...): View =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/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rootScreen?.Content()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onSaveInstanceState(outState: Bundle)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super.onSaveInstanceState(outState)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Modo.save(outState, rootScreen)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10" name="Modo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Fragment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Номер слайда"/>
          <p:cNvSpPr txBox="1"/>
          <p:nvPr>
            <p:ph type="sldNum" sz="quarter" idx="2"/>
          </p:nvPr>
        </p:nvSpPr>
        <p:spPr>
          <a:xfrm>
            <a:off x="23393463" y="12801600"/>
            <a:ext cx="71018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3" name="private var rootScreen: ModoStackScreen? = null…"/>
          <p:cNvSpPr txBox="1"/>
          <p:nvPr>
            <p:ph type="body" idx="22"/>
          </p:nvPr>
        </p:nvSpPr>
        <p:spPr>
          <a:xfrm>
            <a:off x="717381" y="2540000"/>
            <a:ext cx="23537264" cy="1397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private var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: ModoStackScreen? = </a:t>
            </a:r>
            <a:r>
              <a:rPr>
                <a:solidFill>
                  <a:srgbClr val="CC7831"/>
                </a:solidFill>
              </a:rPr>
              <a:t>null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onCreate(savedInstanceState: Bundle?)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super.onCreate(savedInstanceState)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rootScreen = Modo.init(savedInstanceState, rootScreen)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</a:t>
            </a:r>
            <a:r>
              <a:t>ModoStackScreen() 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onCreateView(...): View =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/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rootScreen?.Content()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onSaveInstanceState(outState: Bundle)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super.onSaveInstanceState(outState)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Modo.save(outState, rootScreen)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14" name="Modo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Fragment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Номер слайда"/>
          <p:cNvSpPr txBox="1"/>
          <p:nvPr>
            <p:ph type="sldNum" sz="quarter" idx="2"/>
          </p:nvPr>
        </p:nvSpPr>
        <p:spPr>
          <a:xfrm>
            <a:off x="23381842" y="12801600"/>
            <a:ext cx="73342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7" name="private var rootScreen: ModoStackScreen? = null…"/>
          <p:cNvSpPr txBox="1"/>
          <p:nvPr>
            <p:ph type="body" idx="22"/>
          </p:nvPr>
        </p:nvSpPr>
        <p:spPr>
          <a:xfrm>
            <a:off x="717381" y="2540000"/>
            <a:ext cx="23537264" cy="1397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private var rootScreen: ModoStackScreen? = null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onCreate(savedInstanceState: Bundle?)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super.onCreate(savedInstanceState)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876AA"/>
                </a:solidFill>
              </a:rPr>
              <a:t>rootScreen </a:t>
            </a:r>
            <a:r>
              <a:t>= Modo.init(savedInstanceState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</a:t>
            </a:r>
            <a:r>
              <a:t>ModoStackScreen() 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onCreateView(...): View =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/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rootScreen?.Content()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onSaveInstanceState(outState: Bundle)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super.onSaveInstanceState(outState)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Modo.save(outState, rootScreen)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18" name="Modo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Fragment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Номер слайда"/>
          <p:cNvSpPr txBox="1"/>
          <p:nvPr>
            <p:ph type="sldNum" sz="quarter" idx="2"/>
          </p:nvPr>
        </p:nvSpPr>
        <p:spPr>
          <a:xfrm>
            <a:off x="23381461" y="12801600"/>
            <a:ext cx="73418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1" name="private var rootScreen: ModoStackScreen? = null…"/>
          <p:cNvSpPr txBox="1"/>
          <p:nvPr>
            <p:ph type="body" idx="22"/>
          </p:nvPr>
        </p:nvSpPr>
        <p:spPr>
          <a:xfrm>
            <a:off x="717381" y="2540000"/>
            <a:ext cx="23537264" cy="1397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private var rootScreen: ModoStackScreen? = null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onCreate(savedInstanceState: Bundle?)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super.onCreate(savedInstanceState)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rootScreen = Modo.init(savedInstanceState, rootScreen)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</a:t>
            </a:r>
            <a:r>
              <a:t>ModoStackScreen() 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onCreateView</a:t>
            </a:r>
            <a:r>
              <a:t>(...): View =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>
                <a:solidFill>
                  <a:srgbClr val="FFC66E"/>
                </a:solidFill>
              </a:rPr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?.Content()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onSaveInstanceState(outState: Bundle)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super.onSaveInstanceState(outState)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Modo.save(outState, rootScreen)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22" name="Modo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Fragment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Номер слайда"/>
          <p:cNvSpPr txBox="1"/>
          <p:nvPr>
            <p:ph type="sldNum" sz="quarter" idx="2"/>
          </p:nvPr>
        </p:nvSpPr>
        <p:spPr>
          <a:xfrm>
            <a:off x="23497285" y="12827000"/>
            <a:ext cx="5025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1" name="@Composable…"/>
          <p:cNvSpPr txBox="1"/>
          <p:nvPr>
            <p:ph type="body" idx="22"/>
          </p:nvPr>
        </p:nvSpPr>
        <p:spPr>
          <a:xfrm>
            <a:off x="131396" y="78899"/>
            <a:ext cx="26901795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fun SelfMadeNavigation()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val renderScreen by </a:t>
            </a:r>
            <a:r>
              <a:rPr i="1"/>
              <a:t>remember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 i="1"/>
              <a:t>derivedStateOf </a:t>
            </a:r>
            <a:r>
              <a:rPr b="1"/>
              <a:t>{ </a:t>
            </a:r>
            <a:r>
              <a:t>navigationState.stack.</a:t>
            </a:r>
            <a:r>
              <a:rPr i="1"/>
              <a:t>last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b="1"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7900"/>
              </a:lnSpc>
              <a:defRPr i="1"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</a:t>
            </a:r>
            <a:r>
              <a:t>CompositionLocalProvider</a:t>
            </a:r>
            <a:r>
              <a:rPr i="0"/>
              <a:t>(</a:t>
            </a:r>
            <a:endParaRPr i="0"/>
          </a:p>
          <a:p>
            <a:pPr defTabSz="457200">
              <a:lnSpc>
                <a:spcPts val="7900"/>
              </a:lnSpc>
              <a:defRPr i="1" sz="41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A9B7C6"/>
                </a:solidFill>
              </a:rPr>
              <a:t>        </a:t>
            </a:r>
            <a:r>
              <a:t>LocalNavigateForward </a:t>
            </a:r>
            <a:r>
              <a:rPr i="0">
                <a:solidFill>
                  <a:srgbClr val="A9B7C6"/>
                </a:solidFill>
              </a:rPr>
              <a:t>provides </a:t>
            </a:r>
            <a:r>
              <a:rPr b="1" i="0">
                <a:solidFill>
                  <a:srgbClr val="A9B7C6"/>
                </a:solidFill>
              </a:rPr>
              <a:t>{</a:t>
            </a:r>
            <a:endParaRPr b="1" i="0"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navigationState = navigationState.copy(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stack = </a:t>
            </a:r>
            <a:r>
              <a:t>navigationState.</a:t>
            </a:r>
            <a:r>
              <a:rPr>
                <a:solidFill>
                  <a:srgbClr val="9876AA"/>
                </a:solidFill>
              </a:rPr>
              <a:t>stack </a:t>
            </a:r>
            <a:r>
              <a:t>+ 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ScreenState(renderScreen.</a:t>
            </a:r>
            <a:r>
              <a:rPr>
                <a:solidFill>
                  <a:srgbClr val="9876AA"/>
                </a:solidFill>
              </a:rPr>
              <a:t>screenPos </a:t>
            </a:r>
            <a:r>
              <a:t>+ </a:t>
            </a:r>
            <a:r>
              <a:rPr>
                <a:solidFill>
                  <a:srgbClr val="6897BB"/>
                </a:solidFill>
              </a:rPr>
              <a:t>1</a:t>
            </a:r>
            <a:r>
              <a:t>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b="1"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) </a:t>
            </a:r>
            <a:r>
              <a:t>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renderScreen.Content()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Номер слайда"/>
          <p:cNvSpPr txBox="1"/>
          <p:nvPr>
            <p:ph type="sldNum" sz="quarter" idx="2"/>
          </p:nvPr>
        </p:nvSpPr>
        <p:spPr>
          <a:xfrm>
            <a:off x="23379175" y="12801600"/>
            <a:ext cx="73876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5" name="private var rootScreen: ModoStackScreen? = null…"/>
          <p:cNvSpPr txBox="1"/>
          <p:nvPr>
            <p:ph type="body" idx="22"/>
          </p:nvPr>
        </p:nvSpPr>
        <p:spPr>
          <a:xfrm>
            <a:off x="717381" y="2540000"/>
            <a:ext cx="23537264" cy="1397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private var rootScreen: ModoStackScreen? = null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onCreate(savedInstanceState: Bundle?)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super.onCreate(savedInstanceState)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rootScreen = Modo.init(savedInstanceState, rootScreen)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</a:t>
            </a:r>
            <a:r>
              <a:t>ModoStackScreen() 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onCreateView(...): View =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/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?.Content()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onSaveInstanceState(outState: Bundle)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super.onSaveInstanceState(outState)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Modo.save(outState, rootScreen)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26" name="Modo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Fragment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Номер слайда"/>
          <p:cNvSpPr txBox="1"/>
          <p:nvPr>
            <p:ph type="sldNum" sz="quarter" idx="2"/>
          </p:nvPr>
        </p:nvSpPr>
        <p:spPr>
          <a:xfrm>
            <a:off x="23418990" y="12801600"/>
            <a:ext cx="65913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9" name="private var rootScreen: ModoStackScreen? = null…"/>
          <p:cNvSpPr txBox="1"/>
          <p:nvPr>
            <p:ph type="body" idx="22"/>
          </p:nvPr>
        </p:nvSpPr>
        <p:spPr>
          <a:xfrm>
            <a:off x="717381" y="2540000"/>
            <a:ext cx="23537264" cy="10007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private var rootScreen: ModoStackScreen? = null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onCreate(savedInstanceState: Bundle?)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super.onCreate(savedInstanceState)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rootScreen = Modo.init(savedInstanceState, rootScreen)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</a:t>
            </a:r>
            <a:r>
              <a:t>ModoStackScreen() 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onSaveInstanceState</a:t>
            </a:r>
            <a:r>
              <a:t>(outState: Bundle)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super</a:t>
            </a:r>
            <a:r>
              <a:t>.onSaveInstanceState(outState)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Modo.save(outState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9876AA"/>
                </a:solidFill>
              </a:rPr>
              <a:t>rootScreen</a:t>
            </a:r>
            <a:r>
              <a:t>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30" name="Modo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Fragment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Номер слайда"/>
          <p:cNvSpPr txBox="1"/>
          <p:nvPr>
            <p:ph type="sldNum" sz="quarter" idx="2"/>
          </p:nvPr>
        </p:nvSpPr>
        <p:spPr>
          <a:xfrm>
            <a:off x="23382985" y="12827000"/>
            <a:ext cx="7311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3" name="Modo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Modo</a:t>
            </a:r>
          </a:p>
        </p:txBody>
      </p:sp>
      <p:sp>
        <p:nvSpPr>
          <p:cNvPr id="1334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335" name="Fragment"/>
          <p:cNvSpPr txBox="1"/>
          <p:nvPr>
            <p:ph type="body" idx="23"/>
          </p:nvPr>
        </p:nvSpPr>
        <p:spPr>
          <a:xfrm>
            <a:off x="8763000" y="3654986"/>
            <a:ext cx="289623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Fragment</a:t>
            </a:r>
          </a:p>
        </p:txBody>
      </p:sp>
      <p:sp>
        <p:nvSpPr>
          <p:cNvPr id="1336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337" name="ContainerScreen/Screen"/>
          <p:cNvSpPr txBox="1"/>
          <p:nvPr>
            <p:ph type="body" idx="25"/>
          </p:nvPr>
        </p:nvSpPr>
        <p:spPr>
          <a:xfrm>
            <a:off x="8763000" y="5521886"/>
            <a:ext cx="7152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ContainerScreen/Screen</a:t>
            </a:r>
          </a:p>
        </p:txBody>
      </p:sp>
      <p:sp>
        <p:nvSpPr>
          <p:cNvPr id="1338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339" name="Навигируемся"/>
          <p:cNvSpPr txBox="1"/>
          <p:nvPr>
            <p:ph type="body" idx="27"/>
          </p:nvPr>
        </p:nvSpPr>
        <p:spPr>
          <a:xfrm>
            <a:off x="8763000" y="7429500"/>
            <a:ext cx="4479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Навигируемся</a:t>
            </a:r>
          </a:p>
        </p:txBody>
      </p:sp>
      <p:sp>
        <p:nvSpPr>
          <p:cNvPr id="1340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341" name="NavModel/ContainerScreen"/>
          <p:cNvSpPr txBox="1"/>
          <p:nvPr>
            <p:ph type="body" idx="29"/>
          </p:nvPr>
        </p:nvSpPr>
        <p:spPr>
          <a:xfrm>
            <a:off x="8763000" y="9330762"/>
            <a:ext cx="80803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NavModel/ContainerScreen</a:t>
            </a:r>
          </a:p>
        </p:txBody>
      </p:sp>
      <p:sp>
        <p:nvSpPr>
          <p:cNvPr id="1342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343" name="Поддержка анимаций, dialog"/>
          <p:cNvSpPr txBox="1"/>
          <p:nvPr>
            <p:ph type="body" idx="31"/>
          </p:nvPr>
        </p:nvSpPr>
        <p:spPr>
          <a:xfrm>
            <a:off x="8763000" y="11235762"/>
            <a:ext cx="879919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Поддержка анимаций, dialog</a:t>
            </a:r>
          </a:p>
        </p:txBody>
      </p:sp>
      <p:pic>
        <p:nvPicPr>
          <p:cNvPr id="1344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Номер слайда"/>
          <p:cNvSpPr txBox="1"/>
          <p:nvPr>
            <p:ph type="sldNum" sz="quarter" idx="2"/>
          </p:nvPr>
        </p:nvSpPr>
        <p:spPr>
          <a:xfrm>
            <a:off x="23385462" y="12801600"/>
            <a:ext cx="72618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7" name="@Parcelize…"/>
          <p:cNvSpPr txBox="1"/>
          <p:nvPr>
            <p:ph type="body" idx="22"/>
          </p:nvPr>
        </p:nvSpPr>
        <p:spPr>
          <a:xfrm>
            <a:off x="717381" y="2540000"/>
            <a:ext cx="23537264" cy="7505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internal class </a:t>
            </a:r>
            <a:r>
              <a:t>ModoStackScreen(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navModel</a:t>
            </a:r>
            <a:r>
              <a:t>: StackNavModel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StackNavModel</a:t>
            </a:r>
            <a:r>
              <a:t>(SampleScreen(</a:t>
            </a:r>
            <a:r>
              <a:rPr i="1"/>
              <a:t>randomString</a:t>
            </a:r>
            <a:r>
              <a:t>()))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StackScreen(navModel)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TopScreenContent </a:t>
            </a:r>
            <a:r>
              <a:rPr b="1"/>
              <a:t>{ </a:t>
            </a:r>
            <a:r>
              <a:rPr i="1">
                <a:solidFill>
                  <a:srgbClr val="FFC66E"/>
                </a:solidFill>
              </a:rPr>
              <a:t>SlideTransition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48" name="Modo: Stack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StackScreen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Номер слайда"/>
          <p:cNvSpPr txBox="1"/>
          <p:nvPr>
            <p:ph type="sldNum" sz="quarter" idx="2"/>
          </p:nvPr>
        </p:nvSpPr>
        <p:spPr>
          <a:xfrm>
            <a:off x="23383557" y="12801600"/>
            <a:ext cx="7299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1" name="@Parcelize…"/>
          <p:cNvSpPr txBox="1"/>
          <p:nvPr>
            <p:ph type="body" idx="22"/>
          </p:nvPr>
        </p:nvSpPr>
        <p:spPr>
          <a:xfrm>
            <a:off x="717381" y="2540000"/>
            <a:ext cx="23537264" cy="7505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ModoStackScreen(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navModel: StackNavModel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StackNavModel</a:t>
            </a:r>
            <a:r>
              <a:t>(SampleScreen(</a:t>
            </a:r>
            <a:r>
              <a:rPr i="1"/>
              <a:t>randomString</a:t>
            </a:r>
            <a:r>
              <a:t>())),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5F5F5F"/>
                </a:solidFill>
              </a:rPr>
              <a:t>) : </a:t>
            </a:r>
            <a:r>
              <a:t>StackScreen(navModel)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5F5F5F"/>
                </a:solidFill>
              </a:rPr>
              <a:t>@Composable</a:t>
            </a:r>
            <a:endParaRPr>
              <a:solidFill>
                <a:srgbClr val="5F5F5F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TopScreenContent </a:t>
            </a:r>
            <a:r>
              <a:rPr b="1"/>
              <a:t>{ </a:t>
            </a:r>
            <a:r>
              <a:rPr i="1"/>
              <a:t>SlideTransition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52" name="Modo: Stack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StackScreen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Номер слайда"/>
          <p:cNvSpPr txBox="1"/>
          <p:nvPr>
            <p:ph type="sldNum" sz="quarter" idx="2"/>
          </p:nvPr>
        </p:nvSpPr>
        <p:spPr>
          <a:xfrm>
            <a:off x="23381461" y="12801600"/>
            <a:ext cx="73418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5" name="@Parcelize…"/>
          <p:cNvSpPr txBox="1"/>
          <p:nvPr>
            <p:ph type="body" idx="22"/>
          </p:nvPr>
        </p:nvSpPr>
        <p:spPr>
          <a:xfrm>
            <a:off x="717381" y="2540000"/>
            <a:ext cx="23537264" cy="7505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ModoStackScreen(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navModel: StackNavModel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StackNavModel</a:t>
            </a:r>
            <a:r>
              <a:t>(SampleScreen(</a:t>
            </a:r>
            <a:r>
              <a:rPr i="1"/>
              <a:t>randomString</a:t>
            </a:r>
            <a:r>
              <a:t>())),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StackScreen(navModel)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TopScreenContent </a:t>
            </a:r>
            <a:r>
              <a:rPr b="1"/>
              <a:t>{ </a:t>
            </a:r>
            <a:r>
              <a:rPr i="1"/>
              <a:t>SlideTransition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56" name="Modo: Stack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StackScreen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Номер слайда"/>
          <p:cNvSpPr txBox="1"/>
          <p:nvPr>
            <p:ph type="sldNum" sz="quarter" idx="2"/>
          </p:nvPr>
        </p:nvSpPr>
        <p:spPr>
          <a:xfrm>
            <a:off x="23381461" y="12801600"/>
            <a:ext cx="73418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9" name="@Parcelize…"/>
          <p:cNvSpPr txBox="1"/>
          <p:nvPr>
            <p:ph type="body" idx="22"/>
          </p:nvPr>
        </p:nvSpPr>
        <p:spPr>
          <a:xfrm>
            <a:off x="717381" y="2540000"/>
            <a:ext cx="23537264" cy="7505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ModoStackScreen(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navModel</a:t>
            </a:r>
            <a:r>
              <a:t>: StackNavModel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StackNavModel</a:t>
            </a:r>
            <a:r>
              <a:t>(SampleScreen(</a:t>
            </a:r>
            <a:r>
              <a:rPr i="1"/>
              <a:t>randomString</a:t>
            </a:r>
            <a:r>
              <a:t>()))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StackScreen(navModel)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TopScreenContent </a:t>
            </a:r>
            <a:r>
              <a:rPr b="1"/>
              <a:t>{ </a:t>
            </a:r>
            <a:r>
              <a:rPr i="1"/>
              <a:t>SlideTransition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60" name="Modo: Stack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StackScreen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Номер слайда"/>
          <p:cNvSpPr txBox="1"/>
          <p:nvPr>
            <p:ph type="sldNum" sz="quarter" idx="2"/>
          </p:nvPr>
        </p:nvSpPr>
        <p:spPr>
          <a:xfrm>
            <a:off x="23393463" y="12801600"/>
            <a:ext cx="71018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3" name="@Parcelize…"/>
          <p:cNvSpPr txBox="1"/>
          <p:nvPr>
            <p:ph type="body" idx="22"/>
          </p:nvPr>
        </p:nvSpPr>
        <p:spPr>
          <a:xfrm>
            <a:off x="717381" y="2540000"/>
            <a:ext cx="23537264" cy="7505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ModoStackScreen(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navModel: StackNavModel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5F5F5F"/>
                </a:solidFill>
              </a:rPr>
              <a:t>        </a:t>
            </a:r>
            <a:r>
              <a:rPr i="1">
                <a:solidFill>
                  <a:srgbClr val="5F5F5F"/>
                </a:solidFill>
              </a:rPr>
              <a:t>StackNavModel</a:t>
            </a:r>
            <a:r>
              <a:rPr>
                <a:solidFill>
                  <a:srgbClr val="5F5F5F"/>
                </a:solidFill>
              </a:rPr>
              <a:t>(</a:t>
            </a:r>
            <a:r>
              <a:t>SampleScreen(</a:t>
            </a:r>
            <a:r>
              <a:rPr i="1"/>
              <a:t>randomString</a:t>
            </a:r>
            <a:r>
              <a:t>()))</a:t>
            </a:r>
            <a:r>
              <a:rPr>
                <a:solidFill>
                  <a:srgbClr val="5F5F5F"/>
                </a:solidFill>
              </a:rPr>
              <a:t>,</a:t>
            </a:r>
            <a:endParaRPr>
              <a:solidFill>
                <a:srgbClr val="5F5F5F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StackScreen(navModel)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TopScreenContent </a:t>
            </a:r>
            <a:r>
              <a:rPr b="1"/>
              <a:t>{ </a:t>
            </a:r>
            <a:r>
              <a:rPr i="1"/>
              <a:t>SlideTransition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64" name="Modo: Stack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StackScreen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Номер слайда"/>
          <p:cNvSpPr txBox="1"/>
          <p:nvPr>
            <p:ph type="sldNum" sz="quarter" idx="2"/>
          </p:nvPr>
        </p:nvSpPr>
        <p:spPr>
          <a:xfrm>
            <a:off x="23381842" y="12801600"/>
            <a:ext cx="73342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7" name="@Parcelize…"/>
          <p:cNvSpPr txBox="1"/>
          <p:nvPr>
            <p:ph type="body" idx="22"/>
          </p:nvPr>
        </p:nvSpPr>
        <p:spPr>
          <a:xfrm>
            <a:off x="717381" y="2540000"/>
            <a:ext cx="23537264" cy="7505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ModoStackScreen(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navModel: StackNavModel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StackNavModel</a:t>
            </a:r>
            <a:r>
              <a:t>(SampleScreen(</a:t>
            </a:r>
            <a:r>
              <a:rPr i="1"/>
              <a:t>randomString</a:t>
            </a:r>
            <a:r>
              <a:t>())),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StackScreen(navModel)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TopScreenContent </a:t>
            </a:r>
            <a:r>
              <a:rPr b="1"/>
              <a:t>{ </a:t>
            </a:r>
            <a:r>
              <a:rPr i="1">
                <a:solidFill>
                  <a:srgbClr val="FFC66E"/>
                </a:solidFill>
              </a:rPr>
              <a:t>SlideTransition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68" name="Modo: Stack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StackScreen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Номер слайда"/>
          <p:cNvSpPr txBox="1"/>
          <p:nvPr>
            <p:ph type="sldNum" sz="quarter" idx="2"/>
          </p:nvPr>
        </p:nvSpPr>
        <p:spPr>
          <a:xfrm>
            <a:off x="23381461" y="12801600"/>
            <a:ext cx="73418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1" name="@Parcelize…"/>
          <p:cNvSpPr txBox="1"/>
          <p:nvPr>
            <p:ph type="body" idx="22"/>
          </p:nvPr>
        </p:nvSpPr>
        <p:spPr>
          <a:xfrm>
            <a:off x="717381" y="2540000"/>
            <a:ext cx="23537264" cy="817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</a:t>
            </a:r>
            <a:r>
              <a:rPr>
                <a:solidFill>
                  <a:srgbClr val="A9B7C6"/>
                </a:solidFill>
              </a:rPr>
              <a:t>SampleScreen(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private val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A9B7C6"/>
                </a:solidFill>
              </a:rPr>
              <a:t>: String</a:t>
            </a:r>
            <a:r>
              <a:t>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override val </a:t>
            </a:r>
            <a:r>
              <a:rPr>
                <a:solidFill>
                  <a:srgbClr val="9876AA"/>
                </a:solidFill>
              </a:rPr>
              <a:t>screenKey</a:t>
            </a:r>
            <a:r>
              <a:t>: ScreenKey = </a:t>
            </a:r>
            <a:r>
              <a:rPr i="1"/>
              <a:t>generateScreenKey</a:t>
            </a:r>
            <a:r>
              <a:t>()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parent = </a:t>
            </a:r>
            <a:r>
              <a:rPr i="1"/>
              <a:t>LocalContainerScreen</a:t>
            </a:r>
            <a:r>
              <a:rPr>
                <a:solidFill>
                  <a:srgbClr val="A9B7C6"/>
                </a:solidFill>
              </a:rPr>
              <a:t>.</a:t>
            </a:r>
            <a:r>
              <a:t>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9876AA"/>
                </a:solidFill>
              </a:rPr>
              <a:t>        </a:t>
            </a:r>
            <a:r>
              <a:t>SampleContent</a:t>
            </a:r>
            <a:r>
              <a:rPr i="0"/>
              <a:t>(</a:t>
            </a:r>
            <a:r>
              <a:rPr i="0">
                <a:solidFill>
                  <a:srgbClr val="9876AA"/>
                </a:solidFill>
              </a:rPr>
              <a:t>i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/>
              <a:t>parent)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72" name="Modo: 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Номер слайда"/>
          <p:cNvSpPr txBox="1"/>
          <p:nvPr>
            <p:ph type="sldNum" sz="quarter" idx="2"/>
          </p:nvPr>
        </p:nvSpPr>
        <p:spPr>
          <a:xfrm>
            <a:off x="23509287" y="12827000"/>
            <a:ext cx="47853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4" name="@Composable…"/>
          <p:cNvSpPr txBox="1"/>
          <p:nvPr>
            <p:ph type="body" idx="22"/>
          </p:nvPr>
        </p:nvSpPr>
        <p:spPr>
          <a:xfrm>
            <a:off x="131396" y="78899"/>
            <a:ext cx="26901795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fun SelfMadeNavigation()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val renderScreen by </a:t>
            </a:r>
            <a:r>
              <a:rPr i="1"/>
              <a:t>remember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 i="1"/>
              <a:t>derivedStateOf </a:t>
            </a:r>
            <a:r>
              <a:rPr b="1"/>
              <a:t>{ </a:t>
            </a:r>
            <a:r>
              <a:t>navigationState.stack.</a:t>
            </a:r>
            <a:r>
              <a:rPr i="1"/>
              <a:t>last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b="1"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7900"/>
              </a:lnSpc>
              <a:defRPr i="1"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</a:t>
            </a:r>
            <a:r>
              <a:t>CompositionLocalProvider</a:t>
            </a:r>
            <a:r>
              <a:rPr i="0"/>
              <a:t>(</a:t>
            </a:r>
            <a:endParaRPr i="0"/>
          </a:p>
          <a:p>
            <a:pPr defTabSz="457200">
              <a:lnSpc>
                <a:spcPts val="7900"/>
              </a:lnSpc>
              <a:defRPr i="1"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LocalNavigateForward </a:t>
            </a:r>
            <a:r>
              <a:rPr i="0"/>
              <a:t>provides </a:t>
            </a:r>
            <a:r>
              <a:rPr b="1" i="0"/>
              <a:t>{</a:t>
            </a:r>
            <a:endParaRPr b="1" i="0"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navigationState = navigationState.copy(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stack = </a:t>
            </a:r>
            <a:r>
              <a:t>navigationState.</a:t>
            </a:r>
            <a:r>
              <a:rPr>
                <a:solidFill>
                  <a:srgbClr val="9876AA"/>
                </a:solidFill>
              </a:rPr>
              <a:t>stack </a:t>
            </a:r>
            <a:r>
              <a:t>+ 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ScreenState(renderScreen.</a:t>
            </a:r>
            <a:r>
              <a:rPr>
                <a:solidFill>
                  <a:srgbClr val="9876AA"/>
                </a:solidFill>
              </a:rPr>
              <a:t>screenPos </a:t>
            </a:r>
            <a:r>
              <a:t>+ </a:t>
            </a:r>
            <a:r>
              <a:rPr>
                <a:solidFill>
                  <a:srgbClr val="6897BB"/>
                </a:solidFill>
              </a:rPr>
              <a:t>1</a:t>
            </a:r>
            <a:r>
              <a:t>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rgbClr val="5F5F5F"/>
                </a:solidFill>
              </a:rPr>
              <a:t>       </a:t>
            </a:r>
            <a:r>
              <a:rPr b="1">
                <a:solidFill>
                  <a:srgbClr val="5F5F5F"/>
                </a:solidFill>
              </a:rPr>
              <a:t>}</a:t>
            </a:r>
            <a:endParaRPr b="1">
              <a:solidFill>
                <a:srgbClr val="5F5F5F"/>
              </a:solidFill>
            </a:endParaRPr>
          </a:p>
          <a:p>
            <a:pPr defTabSz="457200">
              <a:lnSpc>
                <a:spcPts val="7900"/>
              </a:lnSpc>
              <a:defRPr b="1"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) </a:t>
            </a:r>
            <a:r>
              <a:t>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renderScreen.Content()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Номер слайда"/>
          <p:cNvSpPr txBox="1"/>
          <p:nvPr>
            <p:ph type="sldNum" sz="quarter" idx="2"/>
          </p:nvPr>
        </p:nvSpPr>
        <p:spPr>
          <a:xfrm>
            <a:off x="23391177" y="12801600"/>
            <a:ext cx="71475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5" name="@Parcelize…"/>
          <p:cNvSpPr txBox="1"/>
          <p:nvPr>
            <p:ph type="body" idx="22"/>
          </p:nvPr>
        </p:nvSpPr>
        <p:spPr>
          <a:xfrm>
            <a:off x="717381" y="2540000"/>
            <a:ext cx="23537264" cy="817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</a:t>
            </a:r>
            <a:r>
              <a:rPr>
                <a:solidFill>
                  <a:srgbClr val="A9B7C6"/>
                </a:solidFill>
              </a:rPr>
              <a:t>SampleScreen(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private val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A9B7C6"/>
                </a:solidFill>
              </a:rPr>
              <a:t>: String</a:t>
            </a:r>
            <a:r>
              <a:t>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override val </a:t>
            </a:r>
            <a:r>
              <a:rPr>
                <a:solidFill>
                  <a:srgbClr val="9876AA"/>
                </a:solidFill>
              </a:rPr>
              <a:t>screenKey</a:t>
            </a:r>
            <a:r>
              <a:t>: ScreenKey = </a:t>
            </a:r>
            <a:r>
              <a:rPr i="1"/>
              <a:t>generateScreenKey</a:t>
            </a:r>
            <a:r>
              <a:t>()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parent = </a:t>
            </a:r>
            <a:r>
              <a:rPr i="1"/>
              <a:t>LocalContainerScreen</a:t>
            </a:r>
            <a:r>
              <a:t>.current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SampleContent</a:t>
            </a:r>
            <a:r>
              <a:rPr i="0"/>
              <a:t>(i, parent)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76" name="Modo: 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Номер слайда"/>
          <p:cNvSpPr txBox="1"/>
          <p:nvPr>
            <p:ph type="sldNum" sz="quarter" idx="2"/>
          </p:nvPr>
        </p:nvSpPr>
        <p:spPr>
          <a:xfrm>
            <a:off x="23430991" y="12801600"/>
            <a:ext cx="63512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9" name="@Parcelize…"/>
          <p:cNvSpPr txBox="1"/>
          <p:nvPr>
            <p:ph type="body" idx="22"/>
          </p:nvPr>
        </p:nvSpPr>
        <p:spPr>
          <a:xfrm>
            <a:off x="717381" y="2540000"/>
            <a:ext cx="23537264" cy="817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title: String,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val screenKey: ScreenKey = </a:t>
            </a:r>
            <a:r>
              <a:rPr i="1"/>
              <a:t>generateScreenKey</a:t>
            </a:r>
            <a:r>
              <a:t>(),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parent = </a:t>
            </a:r>
            <a:r>
              <a:rPr i="1"/>
              <a:t>LocalContainerScreen</a:t>
            </a:r>
            <a:r>
              <a:t>.current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SampleContent</a:t>
            </a:r>
            <a:r>
              <a:rPr i="0"/>
              <a:t>(i, parent)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80" name="Modo: 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Номер слайда"/>
          <p:cNvSpPr txBox="1"/>
          <p:nvPr>
            <p:ph type="sldNum" sz="quarter" idx="2"/>
          </p:nvPr>
        </p:nvSpPr>
        <p:spPr>
          <a:xfrm>
            <a:off x="23394987" y="12801600"/>
            <a:ext cx="70713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3" name="@Parcelize…"/>
          <p:cNvSpPr txBox="1"/>
          <p:nvPr>
            <p:ph type="body" idx="22"/>
          </p:nvPr>
        </p:nvSpPr>
        <p:spPr>
          <a:xfrm>
            <a:off x="717381" y="2540000"/>
            <a:ext cx="23537264" cy="817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title: String,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val screenKey: ScreenKey = </a:t>
            </a:r>
            <a:r>
              <a:rPr i="1"/>
              <a:t>generateScreenKey</a:t>
            </a:r>
            <a:r>
              <a:t>(),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parent = </a:t>
            </a:r>
            <a:r>
              <a:rPr i="1"/>
              <a:t>LocalContainerScreen</a:t>
            </a:r>
            <a:r>
              <a:t>.current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SampleContent</a:t>
            </a:r>
            <a:r>
              <a:rPr i="0"/>
              <a:t>(i, parent)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84" name="Modo: 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Номер слайда"/>
          <p:cNvSpPr txBox="1"/>
          <p:nvPr>
            <p:ph type="sldNum" sz="quarter" idx="2"/>
          </p:nvPr>
        </p:nvSpPr>
        <p:spPr>
          <a:xfrm>
            <a:off x="23397463" y="12801600"/>
            <a:ext cx="70218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7" name="@Parcelize…"/>
          <p:cNvSpPr txBox="1"/>
          <p:nvPr>
            <p:ph type="body" idx="22"/>
          </p:nvPr>
        </p:nvSpPr>
        <p:spPr>
          <a:xfrm>
            <a:off x="717381" y="2540000"/>
            <a:ext cx="23537264" cy="817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private val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A9B7C6"/>
                </a:solidFill>
              </a:rPr>
              <a:t>: String</a:t>
            </a:r>
            <a:r>
              <a:t>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</a:t>
            </a:r>
            <a:r>
              <a:rPr>
                <a:solidFill>
                  <a:srgbClr val="5F5F5F"/>
                </a:solidFill>
              </a:rPr>
              <a:t>  override val screenKey: ScreenKey = </a:t>
            </a:r>
            <a:r>
              <a:rPr i="1">
                <a:solidFill>
                  <a:srgbClr val="5F5F5F"/>
                </a:solidFill>
              </a:rPr>
              <a:t>generateScreenKey</a:t>
            </a:r>
            <a:r>
              <a:rPr>
                <a:solidFill>
                  <a:srgbClr val="5F5F5F"/>
                </a:solidFill>
              </a:rPr>
              <a:t>(),</a:t>
            </a:r>
            <a:endParaRPr>
              <a:solidFill>
                <a:srgbClr val="5F5F5F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parent = </a:t>
            </a:r>
            <a:r>
              <a:rPr i="1"/>
              <a:t>LocalContainerScreen</a:t>
            </a:r>
            <a:r>
              <a:t>.current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SampleContent</a:t>
            </a:r>
            <a:r>
              <a:rPr i="0"/>
              <a:t>(i, parent)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88" name="Modo: 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Номер слайда"/>
          <p:cNvSpPr txBox="1"/>
          <p:nvPr>
            <p:ph type="sldNum" sz="quarter" idx="2"/>
          </p:nvPr>
        </p:nvSpPr>
        <p:spPr>
          <a:xfrm>
            <a:off x="23395558" y="12801600"/>
            <a:ext cx="70599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1" name="@Parcelize…"/>
          <p:cNvSpPr txBox="1"/>
          <p:nvPr>
            <p:ph type="body" idx="22"/>
          </p:nvPr>
        </p:nvSpPr>
        <p:spPr>
          <a:xfrm>
            <a:off x="717381" y="2540000"/>
            <a:ext cx="23537264" cy="817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title: String,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override val </a:t>
            </a:r>
            <a:r>
              <a:rPr>
                <a:solidFill>
                  <a:srgbClr val="9876AA"/>
                </a:solidFill>
              </a:rPr>
              <a:t>screenKey</a:t>
            </a:r>
            <a:r>
              <a:t>: ScreenKey = </a:t>
            </a:r>
            <a:r>
              <a:rPr i="1"/>
              <a:t>generateScreenKey</a:t>
            </a:r>
            <a:r>
              <a:t>()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parent = </a:t>
            </a:r>
            <a:r>
              <a:rPr i="1"/>
              <a:t>LocalContainerScreen</a:t>
            </a:r>
            <a:r>
              <a:t>.current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SampleContent</a:t>
            </a:r>
            <a:r>
              <a:rPr i="0"/>
              <a:t>(i, parent)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92" name="Modo: 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Номер слайда"/>
          <p:cNvSpPr txBox="1"/>
          <p:nvPr>
            <p:ph type="sldNum" sz="quarter" idx="2"/>
          </p:nvPr>
        </p:nvSpPr>
        <p:spPr>
          <a:xfrm>
            <a:off x="23393463" y="12801600"/>
            <a:ext cx="71018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5" name="@Parcelize…"/>
          <p:cNvSpPr txBox="1"/>
          <p:nvPr>
            <p:ph type="body" idx="22"/>
          </p:nvPr>
        </p:nvSpPr>
        <p:spPr>
          <a:xfrm>
            <a:off x="717381" y="2540000"/>
            <a:ext cx="23537264" cy="817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title: String,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val screenKey: ScreenKey = </a:t>
            </a:r>
            <a:r>
              <a:rPr i="1"/>
              <a:t>generateScreenKey</a:t>
            </a:r>
            <a:r>
              <a:t>(),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parent = </a:t>
            </a:r>
            <a:r>
              <a:rPr i="1"/>
              <a:t>LocalContainerScreen</a:t>
            </a:r>
            <a:r>
              <a:rPr>
                <a:solidFill>
                  <a:srgbClr val="A9B7C6"/>
                </a:solidFill>
              </a:rPr>
              <a:t>.</a:t>
            </a:r>
            <a:r>
              <a:t>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9876AA"/>
                </a:solidFill>
              </a:rPr>
              <a:t>        </a:t>
            </a:r>
            <a:r>
              <a:t>SampleContent</a:t>
            </a:r>
            <a:r>
              <a:rPr i="0"/>
              <a:t>(</a:t>
            </a:r>
            <a:r>
              <a:rPr i="0">
                <a:solidFill>
                  <a:srgbClr val="9876AA"/>
                </a:solidFill>
              </a:rPr>
              <a:t>i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/>
              <a:t>parent)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396" name="Modo: Scree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Номер слайда"/>
          <p:cNvSpPr txBox="1"/>
          <p:nvPr>
            <p:ph type="sldNum" sz="quarter" idx="2"/>
          </p:nvPr>
        </p:nvSpPr>
        <p:spPr>
          <a:xfrm>
            <a:off x="23393463" y="12827000"/>
            <a:ext cx="71018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9" name="Modo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Modo</a:t>
            </a:r>
          </a:p>
        </p:txBody>
      </p:sp>
      <p:sp>
        <p:nvSpPr>
          <p:cNvPr id="1400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401" name="Fragment"/>
          <p:cNvSpPr txBox="1"/>
          <p:nvPr>
            <p:ph type="body" idx="23"/>
          </p:nvPr>
        </p:nvSpPr>
        <p:spPr>
          <a:xfrm>
            <a:off x="8763000" y="3654986"/>
            <a:ext cx="289623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Fragment</a:t>
            </a:r>
          </a:p>
        </p:txBody>
      </p:sp>
      <p:sp>
        <p:nvSpPr>
          <p:cNvPr id="1402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403" name="ContainerScreen/Screen"/>
          <p:cNvSpPr txBox="1"/>
          <p:nvPr>
            <p:ph type="body" idx="25"/>
          </p:nvPr>
        </p:nvSpPr>
        <p:spPr>
          <a:xfrm>
            <a:off x="8763000" y="5521886"/>
            <a:ext cx="7152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ContainerScreen/Screen</a:t>
            </a:r>
          </a:p>
        </p:txBody>
      </p:sp>
      <p:sp>
        <p:nvSpPr>
          <p:cNvPr id="1404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405" name="Навигируемся"/>
          <p:cNvSpPr txBox="1"/>
          <p:nvPr>
            <p:ph type="body" idx="27"/>
          </p:nvPr>
        </p:nvSpPr>
        <p:spPr>
          <a:xfrm>
            <a:off x="8763000" y="7429500"/>
            <a:ext cx="4479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Навигируемся</a:t>
            </a:r>
          </a:p>
        </p:txBody>
      </p:sp>
      <p:sp>
        <p:nvSpPr>
          <p:cNvPr id="1406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407" name="NavModel/ContainerScreen"/>
          <p:cNvSpPr txBox="1"/>
          <p:nvPr>
            <p:ph type="body" idx="29"/>
          </p:nvPr>
        </p:nvSpPr>
        <p:spPr>
          <a:xfrm>
            <a:off x="8763000" y="9330762"/>
            <a:ext cx="80803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NavModel/ContainerScreen</a:t>
            </a:r>
          </a:p>
        </p:txBody>
      </p:sp>
      <p:sp>
        <p:nvSpPr>
          <p:cNvPr id="1408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409" name="Поддержка анимаций, dialog"/>
          <p:cNvSpPr txBox="1"/>
          <p:nvPr>
            <p:ph type="body" idx="31"/>
          </p:nvPr>
        </p:nvSpPr>
        <p:spPr>
          <a:xfrm>
            <a:off x="8763000" y="11235762"/>
            <a:ext cx="879919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Поддержка анимаций, dialog</a:t>
            </a:r>
          </a:p>
        </p:txBody>
      </p:sp>
      <p:pic>
        <p:nvPicPr>
          <p:cNvPr id="1410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Номер слайда"/>
          <p:cNvSpPr txBox="1"/>
          <p:nvPr>
            <p:ph type="sldNum" sz="quarter" idx="2"/>
          </p:nvPr>
        </p:nvSpPr>
        <p:spPr>
          <a:xfrm>
            <a:off x="23405464" y="12801600"/>
            <a:ext cx="68618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3" name="@Composable…"/>
          <p:cNvSpPr txBox="1"/>
          <p:nvPr>
            <p:ph type="body" idx="22"/>
          </p:nvPr>
        </p:nvSpPr>
        <p:spPr>
          <a:xfrm>
            <a:off x="717381" y="2006600"/>
            <a:ext cx="23537264" cy="13512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defRPr i="1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A9B7C6"/>
                </a:solidFill>
              </a:rPr>
              <a:t>    </a:t>
            </a:r>
            <a:r>
              <a:rPr i="0">
                <a:solidFill>
                  <a:srgbClr val="CC7831"/>
                </a:solidFill>
              </a:rPr>
              <a:t>val </a:t>
            </a:r>
            <a:r>
              <a:rPr i="0">
                <a:solidFill>
                  <a:srgbClr val="A9B7C6"/>
                </a:solidFill>
              </a:rPr>
              <a:t>parent = </a:t>
            </a:r>
            <a:r>
              <a:t>LocalContainerScreen</a:t>
            </a:r>
            <a:r>
              <a:rPr i="0">
                <a:solidFill>
                  <a:srgbClr val="A9B7C6"/>
                </a:solidFill>
              </a:rPr>
              <a:t>.</a:t>
            </a:r>
            <a:r>
              <a:rPr i="0"/>
              <a:t>current</a:t>
            </a:r>
            <a:endParaRPr i="0"/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showNotSupported = </a:t>
            </a:r>
            <a:r>
              <a:rPr i="1"/>
              <a:t>LocalShowNotSupported</a:t>
            </a:r>
            <a:r>
              <a:rPr>
                <a:solidFill>
                  <a:srgbClr val="A9B7C6"/>
                </a:solidFill>
              </a:rPr>
              <a:t>.</a:t>
            </a:r>
            <a:r>
              <a:t>current</a:t>
            </a:r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9876AA"/>
                </a:solidFill>
              </a:rPr>
              <a:t>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467CDA"/>
                </a:solidFill>
              </a:rPr>
              <a:t>openScreen = </a:t>
            </a:r>
            <a:r>
              <a:rPr b="1"/>
              <a:t>{ </a:t>
            </a:r>
            <a:r>
              <a:t>parent.</a:t>
            </a:r>
            <a:r>
              <a:rPr i="1">
                <a:solidFill>
                  <a:srgbClr val="FFC66E"/>
                </a:solidFill>
              </a:rPr>
              <a:t>forward</a:t>
            </a:r>
            <a:r>
              <a:t>(SampleScreen(</a:t>
            </a:r>
            <a:r>
              <a:rPr i="1"/>
              <a:t>randomString</a:t>
            </a:r>
            <a:r>
              <a:t>()))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openDialog = </a:t>
            </a:r>
            <a:r>
              <a:rPr b="1"/>
              <a:t>{ </a:t>
            </a:r>
            <a:r>
              <a:t>parent.</a:t>
            </a:r>
            <a:r>
              <a:rPr i="1">
                <a:solidFill>
                  <a:srgbClr val="FFC66E"/>
                </a:solidFill>
              </a:rPr>
              <a:t>forward</a:t>
            </a:r>
            <a:r>
              <a:t>(SampleDialogScreen(</a:t>
            </a:r>
            <a:r>
              <a:rPr i="1"/>
              <a:t>randomString</a:t>
            </a:r>
            <a:r>
              <a:t>()))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openBottomSheet = </a:t>
            </a:r>
            <a:r>
              <a:rPr b="1"/>
              <a:t>{ </a:t>
            </a:r>
            <a:r>
              <a:t>showNotSupported()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// этот кейс просто копия кейса ниже, поэтому не будем его рисовать</a:t>
            </a: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808080"/>
                </a:solidFill>
              </a:rPr>
              <a:t>        </a:t>
            </a:r>
            <a:r>
              <a:t>startFlowWithoutHeader = </a:t>
            </a:r>
            <a:r>
              <a:rPr>
                <a:solidFill>
                  <a:srgbClr val="CC7831"/>
                </a:solidFill>
              </a:rPr>
              <a:t>null,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startFlowWithHeader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parent.</a:t>
            </a:r>
            <a:r>
              <a:rPr i="1">
                <a:solidFill>
                  <a:srgbClr val="FFC66E"/>
                </a:solidFill>
              </a:rPr>
              <a:t>forward</a:t>
            </a:r>
            <a:r>
              <a:t>(FlowNavigationScreen(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openMultiscreen = </a:t>
            </a:r>
            <a:r>
              <a:rPr b="1">
                <a:solidFill>
                  <a:srgbClr val="A9B7C6"/>
                </a:solidFill>
              </a:rPr>
              <a:t>{ </a:t>
            </a:r>
            <a:r>
              <a:rPr>
                <a:solidFill>
                  <a:srgbClr val="A9B7C6"/>
                </a:solidFill>
              </a:rPr>
              <a:t>parent.</a:t>
            </a:r>
            <a:r>
              <a:rPr i="1">
                <a:solidFill>
                  <a:srgbClr val="FFC66E"/>
                </a:solidFill>
              </a:rPr>
              <a:t>forward</a:t>
            </a:r>
            <a:r>
              <a:rPr>
                <a:solidFill>
                  <a:srgbClr val="A9B7C6"/>
                </a:solidFill>
              </a:rPr>
              <a:t>(MultiStackScreen(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)) </a:t>
            </a:r>
            <a:r>
              <a:rPr b="1">
                <a:solidFill>
                  <a:srgbClr val="A9B7C6"/>
                </a:solidFill>
              </a:rPr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openScreenModel = </a:t>
            </a:r>
            <a:r>
              <a:rPr b="1">
                <a:solidFill>
                  <a:srgbClr val="A9B7C6"/>
                </a:solidFill>
              </a:rPr>
              <a:t>{ 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openComplexNavigation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parent.</a:t>
            </a:r>
            <a:r>
              <a:rPr i="1">
                <a:solidFill>
                  <a:srgbClr val="FFC66E"/>
                </a:solidFill>
              </a:rPr>
              <a:t>forward</a:t>
            </a:r>
            <a:r>
              <a:t>(ComplexNavigationScreen(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screenTitle =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modifier = </a:t>
            </a:r>
            <a:r>
              <a:rPr>
                <a:solidFill>
                  <a:srgbClr val="A9B7C6"/>
                </a:solidFill>
              </a:rPr>
              <a:t>Modifier.</a:t>
            </a:r>
            <a:r>
              <a:rPr i="1">
                <a:solidFill>
                  <a:srgbClr val="FFC66E"/>
                </a:solidFill>
              </a:rPr>
              <a:t>fillMaxSize</a:t>
            </a:r>
            <a:r>
              <a:rPr>
                <a:solidFill>
                  <a:srgbClr val="A9B7C6"/>
                </a:solidFill>
              </a:rPr>
              <a:t>()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14" name="Modo: навигируемся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навигируемся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Номер слайда"/>
          <p:cNvSpPr txBox="1"/>
          <p:nvPr>
            <p:ph type="sldNum" sz="quarter" idx="2"/>
          </p:nvPr>
        </p:nvSpPr>
        <p:spPr>
          <a:xfrm>
            <a:off x="23393844" y="12801600"/>
            <a:ext cx="70942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7" name="@Composable…"/>
          <p:cNvSpPr txBox="1"/>
          <p:nvPr>
            <p:ph type="body" idx="22"/>
          </p:nvPr>
        </p:nvSpPr>
        <p:spPr>
          <a:xfrm>
            <a:off x="717381" y="2006600"/>
            <a:ext cx="23537264" cy="13512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Content() {</a:t>
            </a: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val parent = </a:t>
            </a:r>
            <a:r>
              <a:t>LocalContainerScreen</a:t>
            </a:r>
            <a:r>
              <a:rPr i="0"/>
              <a:t>.current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showNotSupported = </a:t>
            </a:r>
            <a:r>
              <a:rPr i="1"/>
              <a:t>LocalShowNotSupported</a:t>
            </a:r>
            <a:r>
              <a:t>.current</a:t>
            </a: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467CDA"/>
                </a:solidFill>
              </a:rPr>
              <a:t>openScreen = </a:t>
            </a:r>
            <a:r>
              <a:rPr b="1"/>
              <a:t>{ </a:t>
            </a:r>
            <a:r>
              <a:t>parent.</a:t>
            </a:r>
            <a:r>
              <a:rPr i="1">
                <a:solidFill>
                  <a:srgbClr val="FFC66E"/>
                </a:solidFill>
              </a:rPr>
              <a:t>forward</a:t>
            </a:r>
            <a:r>
              <a:t>(SampleScreen(</a:t>
            </a:r>
            <a:r>
              <a:rPr i="1"/>
              <a:t>randomString</a:t>
            </a:r>
            <a:r>
              <a:t>()))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rPr>
                <a:solidFill>
                  <a:srgbClr val="5F5F5F"/>
                </a:solidFill>
              </a:rPr>
              <a:t>openDialog = </a:t>
            </a:r>
            <a:r>
              <a:rPr b="1">
                <a:solidFill>
                  <a:srgbClr val="5F5F5F"/>
                </a:solidFill>
              </a:rPr>
              <a:t>{ </a:t>
            </a:r>
            <a:r>
              <a:rPr>
                <a:solidFill>
                  <a:srgbClr val="5F5F5F"/>
                </a:solidFill>
              </a:rPr>
              <a:t>parent.</a:t>
            </a:r>
            <a:r>
              <a:rPr i="1">
                <a:solidFill>
                  <a:srgbClr val="5F5F5F"/>
                </a:solidFill>
              </a:rPr>
              <a:t>forward</a:t>
            </a:r>
            <a:r>
              <a:rPr>
                <a:solidFill>
                  <a:srgbClr val="5F5F5F"/>
                </a:solidFill>
              </a:rPr>
              <a:t>(SampleDialogScreen(</a:t>
            </a:r>
            <a:r>
              <a:rPr i="1">
                <a:solidFill>
                  <a:srgbClr val="5F5F5F"/>
                </a:solidFill>
              </a:rPr>
              <a:t>randomString</a:t>
            </a:r>
            <a:r>
              <a:rPr>
                <a:solidFill>
                  <a:srgbClr val="5F5F5F"/>
                </a:solidFill>
              </a:rPr>
              <a:t>())) </a:t>
            </a:r>
            <a:r>
              <a:rPr b="1">
                <a:solidFill>
                  <a:srgbClr val="5F5F5F"/>
                </a:solidFill>
              </a:rPr>
              <a:t>}</a:t>
            </a:r>
            <a:r>
              <a:rPr>
                <a:solidFill>
                  <a:srgbClr val="5F5F5F"/>
                </a:solidFill>
              </a:rPr>
              <a:t>,</a:t>
            </a:r>
            <a:endParaRPr>
              <a:solidFill>
                <a:srgbClr val="5F5F5F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openBottomSheet = </a:t>
            </a:r>
            <a:r>
              <a:rPr b="1"/>
              <a:t>{ </a:t>
            </a:r>
            <a:r>
              <a:t>showNotSupported()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// этот кейс просто копия кейса ниже, поэтому не будем его рисовать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startFlowWithoutHeader = null,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startFlowWithHeader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parent.</a:t>
            </a:r>
            <a:r>
              <a:rPr i="1"/>
              <a:t>forward</a:t>
            </a:r>
            <a:r>
              <a:t>(FlowNavigationScreen(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openMultiscreen = </a:t>
            </a:r>
            <a:r>
              <a:rPr b="1"/>
              <a:t>{ </a:t>
            </a:r>
            <a:r>
              <a:t>parent.</a:t>
            </a:r>
            <a:r>
              <a:rPr i="1"/>
              <a:t>forward</a:t>
            </a:r>
            <a:r>
              <a:t>(MultiStackScreen(1))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openScreenModel = </a:t>
            </a:r>
            <a:r>
              <a:rPr b="1"/>
              <a:t>{ 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openComplexNavigation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parent.</a:t>
            </a:r>
            <a:r>
              <a:rPr i="1"/>
              <a:t>forward</a:t>
            </a:r>
            <a:r>
              <a:t>(ComplexNavigationScreen(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screenTitle = title,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18" name="Modo: навигируемся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навигируемся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Номер слайда"/>
          <p:cNvSpPr txBox="1"/>
          <p:nvPr>
            <p:ph type="sldNum" sz="quarter" idx="2"/>
          </p:nvPr>
        </p:nvSpPr>
        <p:spPr>
          <a:xfrm>
            <a:off x="23393463" y="12801600"/>
            <a:ext cx="71018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1" name="@Composable…"/>
          <p:cNvSpPr txBox="1"/>
          <p:nvPr>
            <p:ph type="body" idx="22"/>
          </p:nvPr>
        </p:nvSpPr>
        <p:spPr>
          <a:xfrm>
            <a:off x="717381" y="2006600"/>
            <a:ext cx="23537264" cy="13512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Content() {</a:t>
            </a:r>
            <a:endParaRPr>
              <a:solidFill>
                <a:srgbClr val="A9B7C6"/>
              </a:solidFill>
            </a:endParaRPr>
          </a:p>
          <a:p>
            <a:pPr defTabSz="457200">
              <a:defRPr i="1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A9B7C6"/>
                </a:solidFill>
              </a:rPr>
              <a:t>    </a:t>
            </a:r>
            <a:r>
              <a:rPr i="0">
                <a:solidFill>
                  <a:srgbClr val="CC7831"/>
                </a:solidFill>
              </a:rPr>
              <a:t>val </a:t>
            </a:r>
            <a:r>
              <a:rPr i="0">
                <a:solidFill>
                  <a:srgbClr val="A9B7C6"/>
                </a:solidFill>
              </a:rPr>
              <a:t>parent = </a:t>
            </a:r>
            <a:r>
              <a:t>LocalContainerScreen</a:t>
            </a:r>
            <a:r>
              <a:rPr i="0">
                <a:solidFill>
                  <a:srgbClr val="A9B7C6"/>
                </a:solidFill>
              </a:rPr>
              <a:t>.</a:t>
            </a:r>
            <a:r>
              <a:rPr i="0"/>
              <a:t>current</a:t>
            </a:r>
            <a:endParaRPr i="0"/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>
                <a:solidFill>
                  <a:srgbClr val="5F5F5F"/>
                </a:solidFill>
              </a:rPr>
              <a:t> val showNotSupported = </a:t>
            </a:r>
            <a:r>
              <a:rPr i="1">
                <a:solidFill>
                  <a:srgbClr val="5F5F5F"/>
                </a:solidFill>
              </a:rPr>
              <a:t>LocalShowNotSupported</a:t>
            </a:r>
            <a:r>
              <a:rPr>
                <a:solidFill>
                  <a:srgbClr val="5F5F5F"/>
                </a:solidFill>
              </a:rPr>
              <a:t>.current</a:t>
            </a:r>
            <a:endParaRPr>
              <a:solidFill>
                <a:srgbClr val="5F5F5F"/>
              </a:solidFill>
            </a:endParaRP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openScreen = </a:t>
            </a:r>
            <a:r>
              <a:rPr b="1"/>
              <a:t>{ </a:t>
            </a:r>
            <a:r>
              <a:t>parent.</a:t>
            </a:r>
            <a:r>
              <a:rPr i="1"/>
              <a:t>forward</a:t>
            </a:r>
            <a:r>
              <a:t>(SampleScreen(</a:t>
            </a:r>
            <a:r>
              <a:rPr i="1"/>
              <a:t>randomString</a:t>
            </a:r>
            <a:r>
              <a:t>()))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openDialog = </a:t>
            </a:r>
            <a:r>
              <a:rPr b="1"/>
              <a:t>{ </a:t>
            </a:r>
            <a:r>
              <a:t>parent.</a:t>
            </a:r>
            <a:r>
              <a:rPr i="1"/>
              <a:t>forward</a:t>
            </a:r>
            <a:r>
              <a:t>(SampleDialogScreen(</a:t>
            </a:r>
            <a:r>
              <a:rPr i="1"/>
              <a:t>randomString</a:t>
            </a:r>
            <a:r>
              <a:t>()))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openBottomSheet = </a:t>
            </a:r>
            <a:r>
              <a:rPr b="1"/>
              <a:t>{ </a:t>
            </a:r>
            <a:r>
              <a:t>showNotSupported()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// этот кейс просто копия кейса ниже, поэтому не будем его рисовать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startFlowWithoutHeader = null,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startFlowWithHeader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parent.</a:t>
            </a:r>
            <a:r>
              <a:rPr i="1"/>
              <a:t>forward</a:t>
            </a:r>
            <a:r>
              <a:t>(FlowNavigationScreen(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openMultiscreen = </a:t>
            </a:r>
            <a:r>
              <a:rPr b="1"/>
              <a:t>{ </a:t>
            </a:r>
            <a:r>
              <a:t>parent.</a:t>
            </a:r>
            <a:r>
              <a:rPr i="1"/>
              <a:t>forward</a:t>
            </a:r>
            <a:r>
              <a:t>(MultiStackScreen(1))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openScreenModel = </a:t>
            </a:r>
            <a:r>
              <a:rPr b="1"/>
              <a:t>{ 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openComplexNavigation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parent.</a:t>
            </a:r>
            <a:r>
              <a:rPr i="1"/>
              <a:t>forward</a:t>
            </a:r>
            <a:r>
              <a:t>(ComplexNavigationScreen(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screenTitle = title,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22" name="Modo: навигируемся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навигируемся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Номер слайда"/>
          <p:cNvSpPr txBox="1"/>
          <p:nvPr>
            <p:ph type="sldNum" sz="quarter" idx="2"/>
          </p:nvPr>
        </p:nvSpPr>
        <p:spPr>
          <a:xfrm>
            <a:off x="23497666" y="12827000"/>
            <a:ext cx="50177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4377" y="3747278"/>
            <a:ext cx="6221444" cy="62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self_made_broken.mp4" descr="self_made_broke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81930" y="215510"/>
            <a:ext cx="7472801" cy="1328498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3" fill="hold" display="0">
                  <p:stCondLst>
                    <p:cond delay="indefinite"/>
                  </p:stCondLst>
                </p:cTn>
                <p:tgtEl>
                  <p:spTgt spid="488"/>
                </p:tgtEl>
              </p:cMediaNode>
            </p:video>
            <p:seq concurrent="1" prevAc="none" nextAc="seek">
              <p:cTn id="14" evtFilter="cancelBubble" nodeType="interactiveSeq" restart="whenNotActive" fill="hold">
                <p:stCondLst>
                  <p:cond delay="0" evt="onClick">
                    <p:tgtEl>
                      <p:spTgt spid="4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88"/>
                  </p:tgtEl>
                </p:cond>
              </p:nextCondLst>
            </p:seq>
          </p:childTnLst>
        </p:cTn>
      </p:par>
    </p:tnLst>
    <p:bldLst>
      <p:bldP build="whole" bldLvl="1" animBg="1" rev="0" advAuto="0" spid="487" grpId="2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Номер слайда"/>
          <p:cNvSpPr txBox="1"/>
          <p:nvPr>
            <p:ph type="sldNum" sz="quarter" idx="2"/>
          </p:nvPr>
        </p:nvSpPr>
        <p:spPr>
          <a:xfrm>
            <a:off x="23379556" y="12827000"/>
            <a:ext cx="73799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5" name="Modo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Modo</a:t>
            </a:r>
          </a:p>
        </p:txBody>
      </p:sp>
      <p:sp>
        <p:nvSpPr>
          <p:cNvPr id="1426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427" name="Fragment"/>
          <p:cNvSpPr txBox="1"/>
          <p:nvPr>
            <p:ph type="body" idx="23"/>
          </p:nvPr>
        </p:nvSpPr>
        <p:spPr>
          <a:xfrm>
            <a:off x="8763000" y="3654986"/>
            <a:ext cx="289623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Fragment</a:t>
            </a:r>
          </a:p>
        </p:txBody>
      </p:sp>
      <p:sp>
        <p:nvSpPr>
          <p:cNvPr id="1428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429" name="ContainerScreen/Screen"/>
          <p:cNvSpPr txBox="1"/>
          <p:nvPr>
            <p:ph type="body" idx="25"/>
          </p:nvPr>
        </p:nvSpPr>
        <p:spPr>
          <a:xfrm>
            <a:off x="8763000" y="5521886"/>
            <a:ext cx="7152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ContainerScreen/Screen</a:t>
            </a:r>
          </a:p>
        </p:txBody>
      </p:sp>
      <p:sp>
        <p:nvSpPr>
          <p:cNvPr id="1430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431" name="Навигируемся"/>
          <p:cNvSpPr txBox="1"/>
          <p:nvPr>
            <p:ph type="body" idx="27"/>
          </p:nvPr>
        </p:nvSpPr>
        <p:spPr>
          <a:xfrm>
            <a:off x="8763000" y="7429500"/>
            <a:ext cx="4479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Навигируемся</a:t>
            </a:r>
          </a:p>
        </p:txBody>
      </p:sp>
      <p:sp>
        <p:nvSpPr>
          <p:cNvPr id="1432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433" name="NavModel/ContainerScreen"/>
          <p:cNvSpPr txBox="1"/>
          <p:nvPr>
            <p:ph type="body" idx="29"/>
          </p:nvPr>
        </p:nvSpPr>
        <p:spPr>
          <a:xfrm>
            <a:off x="8763000" y="9330762"/>
            <a:ext cx="80803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NavModel/ContainerScreen</a:t>
            </a:r>
          </a:p>
        </p:txBody>
      </p:sp>
      <p:sp>
        <p:nvSpPr>
          <p:cNvPr id="1434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435" name="Поддержка анимаций, dialog"/>
          <p:cNvSpPr txBox="1"/>
          <p:nvPr>
            <p:ph type="body" idx="31"/>
          </p:nvPr>
        </p:nvSpPr>
        <p:spPr>
          <a:xfrm>
            <a:off x="8763000" y="11235762"/>
            <a:ext cx="879919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Поддержка анимаций, dialog</a:t>
            </a:r>
          </a:p>
        </p:txBody>
      </p:sp>
      <p:pic>
        <p:nvPicPr>
          <p:cNvPr id="1436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Номер слайда"/>
          <p:cNvSpPr txBox="1"/>
          <p:nvPr>
            <p:ph type="sldNum" sz="quarter" idx="2"/>
          </p:nvPr>
        </p:nvSpPr>
        <p:spPr>
          <a:xfrm>
            <a:off x="23419371" y="12801600"/>
            <a:ext cx="6583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9" name="fun NavigationContainer&lt;StackState&gt;.forward(…"/>
          <p:cNvSpPr txBox="1"/>
          <p:nvPr>
            <p:ph type="body" idx="22"/>
          </p:nvPr>
        </p:nvSpPr>
        <p:spPr>
          <a:xfrm>
            <a:off x="717381" y="2540000"/>
            <a:ext cx="23537264" cy="2794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t>NavigationContainer&lt;StackState&gt;.</a:t>
            </a:r>
            <a:r>
              <a:rPr>
                <a:solidFill>
                  <a:srgbClr val="FFC66E"/>
                </a:solidFill>
              </a:rPr>
              <a:t>forward</a:t>
            </a:r>
            <a:r>
              <a:t>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screen: Screen</a:t>
            </a:r>
            <a:r>
              <a:rPr>
                <a:solidFill>
                  <a:srgbClr val="CC7831"/>
                </a:solidFill>
              </a:rPr>
              <a:t>, 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vararg </a:t>
            </a:r>
            <a:r>
              <a:t>screens: Screen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= dispatch(Forward(screen</a:t>
            </a:r>
            <a:r>
              <a:rPr>
                <a:solidFill>
                  <a:srgbClr val="CC7831"/>
                </a:solidFill>
              </a:rPr>
              <a:t>, </a:t>
            </a:r>
            <a:r>
              <a:t>*screens))</a:t>
            </a:r>
          </a:p>
        </p:txBody>
      </p:sp>
      <p:sp>
        <p:nvSpPr>
          <p:cNvPr id="1440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Номер слайда"/>
          <p:cNvSpPr txBox="1"/>
          <p:nvPr>
            <p:ph type="sldNum" sz="quarter" idx="2"/>
          </p:nvPr>
        </p:nvSpPr>
        <p:spPr>
          <a:xfrm>
            <a:off x="23383366" y="12801600"/>
            <a:ext cx="73037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43" name="fun NavigationContainer&lt;StackState&gt;.forward(…"/>
          <p:cNvSpPr txBox="1"/>
          <p:nvPr>
            <p:ph type="body" idx="22"/>
          </p:nvPr>
        </p:nvSpPr>
        <p:spPr>
          <a:xfrm>
            <a:off x="717381" y="2540000"/>
            <a:ext cx="23537264" cy="6832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fun NavigationContainer&lt;StackState&gt;.forward(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screen: Screen, 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vararg screens: Screen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= dispatch(Forward(screen, *screens))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interface </a:t>
            </a:r>
            <a:r>
              <a:t>NavigationContainer&lt;</a:t>
            </a:r>
            <a:r>
              <a:rPr>
                <a:solidFill>
                  <a:srgbClr val="21999D"/>
                </a:solidFill>
              </a:rPr>
              <a:t>State </a:t>
            </a:r>
            <a:r>
              <a:t>: NavigationState&gt;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navigationState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21999D"/>
                </a:solidFill>
              </a:rPr>
              <a:t>State</a:t>
            </a:r>
            <a:endParaRPr>
              <a:solidFill>
                <a:srgbClr val="21999D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21999D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21999D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dispatch</a:t>
            </a:r>
            <a:r>
              <a:t>(action: NavigationAction)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44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Номер слайда"/>
          <p:cNvSpPr txBox="1"/>
          <p:nvPr>
            <p:ph type="sldNum" sz="quarter" idx="2"/>
          </p:nvPr>
        </p:nvSpPr>
        <p:spPr>
          <a:xfrm>
            <a:off x="23385843" y="12801600"/>
            <a:ext cx="72542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47" name="...…"/>
          <p:cNvSpPr txBox="1"/>
          <p:nvPr>
            <p:ph type="body" idx="22"/>
          </p:nvPr>
        </p:nvSpPr>
        <p:spPr>
          <a:xfrm>
            <a:off x="717381" y="2540000"/>
            <a:ext cx="23537264" cy="10871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interface NavigationContainer&lt;State : NavigationState&gt;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navigationState: State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fun dispatch(action: NavigationAction)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data class </a:t>
            </a:r>
            <a:r>
              <a:t>StackState(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stack</a:t>
            </a:r>
            <a:r>
              <a:t>: List&lt;Screen&gt; = </a:t>
            </a:r>
            <a:r>
              <a:rPr i="1"/>
              <a:t>emptyList</a:t>
            </a:r>
            <a:r>
              <a:t>()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NavigationState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Parcelable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getChildScreens</a:t>
            </a:r>
            <a:r>
              <a:t>(): List&lt;Screen&gt; = </a:t>
            </a:r>
            <a:r>
              <a:rPr>
                <a:solidFill>
                  <a:srgbClr val="9876AA"/>
                </a:solidFill>
              </a:rPr>
              <a:t>stack</a:t>
            </a:r>
            <a:endParaRPr>
              <a:solidFill>
                <a:srgbClr val="9876AA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48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Номер слайда"/>
          <p:cNvSpPr txBox="1"/>
          <p:nvPr>
            <p:ph type="sldNum" sz="quarter" idx="2"/>
          </p:nvPr>
        </p:nvSpPr>
        <p:spPr>
          <a:xfrm>
            <a:off x="23383938" y="12801600"/>
            <a:ext cx="72923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1" name="abstract class ContainerScreen&lt;State : NavigationState&gt;(…"/>
          <p:cNvSpPr txBox="1"/>
          <p:nvPr>
            <p:ph type="body" idx="22"/>
          </p:nvPr>
        </p:nvSpPr>
        <p:spPr>
          <a:xfrm>
            <a:off x="717381" y="2006600"/>
            <a:ext cx="23537264" cy="12293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abstract class </a:t>
            </a:r>
            <a:r>
              <a:t>ContainerScreen&lt;</a:t>
            </a:r>
            <a:r>
              <a:rPr>
                <a:solidFill>
                  <a:srgbClr val="21999D"/>
                </a:solidFill>
              </a:rPr>
              <a:t>State </a:t>
            </a:r>
            <a:r>
              <a:t>: NavigationState&gt;(</a:t>
            </a: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private val </a:t>
            </a:r>
            <a:r>
              <a:rPr>
                <a:solidFill>
                  <a:srgbClr val="9876AA"/>
                </a:solidFill>
              </a:rPr>
              <a:t>navModel</a:t>
            </a:r>
            <a:r>
              <a:rPr>
                <a:solidFill>
                  <a:srgbClr val="A9B7C6"/>
                </a:solidFill>
              </a:rPr>
              <a:t>: NavModel&lt;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A9B7C6"/>
                </a:solidFill>
              </a:rPr>
              <a:t>&gt;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</a:t>
            </a:r>
            <a:r>
              <a:rPr>
                <a:solidFill>
                  <a:srgbClr val="CC7831"/>
                </a:solidFill>
              </a:rPr>
              <a:t>, </a:t>
            </a:r>
            <a:r>
              <a:t>NavigationContainer&lt;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 </a:t>
            </a:r>
            <a:r>
              <a:rPr>
                <a:solidFill>
                  <a:srgbClr val="CC7831"/>
                </a:solidFill>
              </a:rPr>
              <a:t>by </a:t>
            </a:r>
            <a:r>
              <a:t>navModel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abstract val </a:t>
            </a:r>
            <a:r>
              <a:rPr>
                <a:solidFill>
                  <a:srgbClr val="9876AA"/>
                </a:solidFill>
              </a:rPr>
              <a:t>reducer</a:t>
            </a:r>
            <a:r>
              <a:t>: NavigationReducer&lt;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876AA"/>
                </a:solidFill>
              </a:rPr>
              <a:t>    </a:t>
            </a:r>
            <a:r>
              <a:t>init </a:t>
            </a:r>
            <a:r>
              <a:rPr>
                <a:solidFill>
                  <a:srgbClr val="A9B7C6"/>
                </a:solidFill>
              </a:rPr>
              <a:t>{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9876AA"/>
                </a:solidFill>
              </a:rPr>
              <a:t>navModel</a:t>
            </a:r>
            <a:r>
              <a:t>.init(</a:t>
            </a: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    </a:t>
            </a:r>
            <a:r>
              <a:t>reducerProvider = </a:t>
            </a:r>
            <a:r>
              <a:rPr b="1">
                <a:solidFill>
                  <a:srgbClr val="A9B7C6"/>
                </a:solidFill>
              </a:rPr>
              <a:t>{ </a:t>
            </a:r>
            <a:r>
              <a:rPr>
                <a:solidFill>
                  <a:srgbClr val="9876AA"/>
                </a:solidFill>
              </a:rPr>
              <a:t>reducer </a:t>
            </a:r>
            <a:r>
              <a:rPr b="1">
                <a:solidFill>
                  <a:srgbClr val="A9B7C6"/>
                </a:solidFill>
              </a:rPr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rPr>
                <a:solidFill>
                  <a:srgbClr val="467CDA"/>
                </a:solidFill>
              </a:rPr>
              <a:t>renderer = </a:t>
            </a:r>
            <a:r>
              <a:t>ComposeRenderer(</a:t>
            </a:r>
            <a:r>
              <a:rPr>
                <a:solidFill>
                  <a:srgbClr val="CC7831"/>
                </a:solidFill>
              </a:rPr>
              <a:t>this</a:t>
            </a:r>
            <a:r>
              <a:t>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protected fun </a:t>
            </a:r>
            <a:r>
              <a:t>InternalContent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screen: Screen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content: RendererContent&lt;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 = </a:t>
            </a:r>
            <a:r>
              <a:rPr i="1">
                <a:solidFill>
                  <a:srgbClr val="9876AA"/>
                </a:solidFill>
              </a:rPr>
              <a:t>defaultRendererContent</a:t>
            </a:r>
            <a:endParaRPr i="1">
              <a:solidFill>
                <a:srgbClr val="9876AA"/>
              </a:solidFill>
            </a:endParaRPr>
          </a:p>
          <a:p>
            <a:pPr defTabSz="457200">
              <a:defRPr i="1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0">
                <a:solidFill>
                  <a:srgbClr val="A9B7C6"/>
                </a:solidFill>
              </a:rPr>
              <a:t>) {</a:t>
            </a:r>
            <a:endParaRPr i="0"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composeRenderer = </a:t>
            </a:r>
            <a:r>
              <a:rPr>
                <a:solidFill>
                  <a:srgbClr val="9876AA"/>
                </a:solidFill>
              </a:rPr>
              <a:t>renderer </a:t>
            </a:r>
            <a:r>
              <a:rPr>
                <a:solidFill>
                  <a:srgbClr val="CC7831"/>
                </a:solidFill>
              </a:rPr>
              <a:t>as </a:t>
            </a:r>
            <a:r>
              <a:t>ComposeRenderer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composeRenderer.Content(screen</a:t>
            </a:r>
            <a:r>
              <a:rPr>
                <a:solidFill>
                  <a:srgbClr val="CC7831"/>
                </a:solidFill>
              </a:rPr>
              <a:t>, </a:t>
            </a:r>
            <a:r>
              <a:t>content)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52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Номер слайда"/>
          <p:cNvSpPr txBox="1"/>
          <p:nvPr>
            <p:ph type="sldNum" sz="quarter" idx="2"/>
          </p:nvPr>
        </p:nvSpPr>
        <p:spPr>
          <a:xfrm>
            <a:off x="23381842" y="12801600"/>
            <a:ext cx="73342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5" name="abstract class ContainerScreen&lt;State : NavigationState&gt;(…"/>
          <p:cNvSpPr txBox="1"/>
          <p:nvPr>
            <p:ph type="body" idx="22"/>
          </p:nvPr>
        </p:nvSpPr>
        <p:spPr>
          <a:xfrm>
            <a:off x="717381" y="2006600"/>
            <a:ext cx="23537264" cy="12293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abstract class ContainerScreen&lt;State : NavigationState&gt;(</a:t>
            </a: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private val </a:t>
            </a:r>
            <a:r>
              <a:rPr>
                <a:solidFill>
                  <a:srgbClr val="9876AA"/>
                </a:solidFill>
              </a:rPr>
              <a:t>navModel</a:t>
            </a:r>
            <a:r>
              <a:rPr>
                <a:solidFill>
                  <a:srgbClr val="A9B7C6"/>
                </a:solidFill>
              </a:rPr>
              <a:t>: NavModel&lt;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A9B7C6"/>
                </a:solidFill>
              </a:rPr>
              <a:t>&gt;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5F5F5F"/>
                </a:solidFill>
              </a:rPr>
              <a:t>) : Screen, </a:t>
            </a:r>
            <a:r>
              <a:t>NavigationContainer&lt;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 </a:t>
            </a:r>
            <a:r>
              <a:rPr>
                <a:solidFill>
                  <a:srgbClr val="CC7831"/>
                </a:solidFill>
              </a:rPr>
              <a:t>by </a:t>
            </a:r>
            <a:r>
              <a:t>navModel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5F5F5F"/>
                </a:solidFill>
              </a:rPr>
              <a:t>abstract val reducer: NavigationReducer&lt;State&gt;</a:t>
            </a:r>
            <a:endParaRPr>
              <a:solidFill>
                <a:srgbClr val="5F5F5F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navModel.init(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reducerProvider = </a:t>
            </a:r>
            <a:r>
              <a:rPr b="1"/>
              <a:t>{ </a:t>
            </a:r>
            <a:r>
              <a:t>reducer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renderer = ComposeRenderer(this)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protected fun InternalContent(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screen: Screen,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content: RendererContent&lt;State&gt; = </a:t>
            </a:r>
            <a:r>
              <a:rPr i="1"/>
              <a:t>defaultRendererContent</a:t>
            </a:r>
            <a:endParaRPr i="1"/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0"/>
              <a:t>) {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composeRenderer = renderer as ComposeRenderer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composeRenderer.Content(screen, content)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56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Номер слайда"/>
          <p:cNvSpPr txBox="1"/>
          <p:nvPr>
            <p:ph type="sldNum" sz="quarter" idx="2"/>
          </p:nvPr>
        </p:nvSpPr>
        <p:spPr>
          <a:xfrm>
            <a:off x="23381842" y="12801600"/>
            <a:ext cx="73342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9" name="abstract class ContainerScreen&lt;State : NavigationState&gt;(…"/>
          <p:cNvSpPr txBox="1"/>
          <p:nvPr>
            <p:ph type="body" idx="22"/>
          </p:nvPr>
        </p:nvSpPr>
        <p:spPr>
          <a:xfrm>
            <a:off x="717381" y="2006600"/>
            <a:ext cx="23537264" cy="12293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abstract class ContainerScreen&lt;State : NavigationState&gt;(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navModel: NavModel&lt;State&gt;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Screen, NavigationContainer&lt;State&gt; by navModel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abstract val </a:t>
            </a:r>
            <a:r>
              <a:rPr>
                <a:solidFill>
                  <a:srgbClr val="9876AA"/>
                </a:solidFill>
              </a:rPr>
              <a:t>reducer</a:t>
            </a:r>
            <a:r>
              <a:t>: NavigationReducer&lt;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5F5F5F"/>
                </a:solidFill>
              </a:rPr>
              <a:t>  ...</a:t>
            </a:r>
            <a:endParaRPr>
              <a:solidFill>
                <a:srgbClr val="5F5F5F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navModel.init(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reducerProvider = </a:t>
            </a:r>
            <a:r>
              <a:rPr b="1"/>
              <a:t>{ </a:t>
            </a:r>
            <a:r>
              <a:t>reducer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renderer = ComposeRenderer(this)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protected fun InternalContent(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screen: Screen,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content: RendererContent&lt;State&gt; = </a:t>
            </a:r>
            <a:r>
              <a:rPr i="1"/>
              <a:t>defaultRendererContent</a:t>
            </a:r>
            <a:endParaRPr i="1"/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0"/>
              <a:t>) {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composeRenderer = renderer as ComposeRenderer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composeRenderer.Content(screen, content)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60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Номер слайда"/>
          <p:cNvSpPr txBox="1"/>
          <p:nvPr>
            <p:ph type="sldNum" sz="quarter" idx="2"/>
          </p:nvPr>
        </p:nvSpPr>
        <p:spPr>
          <a:xfrm>
            <a:off x="23393844" y="12801600"/>
            <a:ext cx="70942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3" name="abstract class ContainerScreen&lt;State : NavigationState&gt;(…"/>
          <p:cNvSpPr txBox="1"/>
          <p:nvPr>
            <p:ph type="body" idx="22"/>
          </p:nvPr>
        </p:nvSpPr>
        <p:spPr>
          <a:xfrm>
            <a:off x="717381" y="2006600"/>
            <a:ext cx="23537264" cy="12293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abstract class ContainerScreen&lt;State : NavigationState&gt;(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navModel: NavModel&lt;State&gt;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Screen, NavigationContainer&lt;State&gt; by navModel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abstract val reducer: NavigationReducer&lt;State&gt;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navModel.init(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reducerProvider = </a:t>
            </a:r>
            <a:r>
              <a:rPr b="1"/>
              <a:t>{ </a:t>
            </a:r>
            <a:r>
              <a:t>reducer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renderer = ComposeRenderer(this)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protected fun </a:t>
            </a:r>
            <a:r>
              <a:t>InternalContent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screen: Screen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content: RendererContent&lt;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 = </a:t>
            </a:r>
            <a:r>
              <a:rPr i="1">
                <a:solidFill>
                  <a:srgbClr val="9876AA"/>
                </a:solidFill>
              </a:rPr>
              <a:t>defaultRendererContent</a:t>
            </a:r>
            <a:endParaRPr i="1">
              <a:solidFill>
                <a:srgbClr val="9876AA"/>
              </a:solidFill>
            </a:endParaRPr>
          </a:p>
          <a:p>
            <a:pPr defTabSz="457200">
              <a:defRPr i="1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0">
                <a:solidFill>
                  <a:srgbClr val="A9B7C6"/>
                </a:solidFill>
              </a:rPr>
              <a:t>) {</a:t>
            </a:r>
            <a:endParaRPr i="0"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composeRenderer = </a:t>
            </a:r>
            <a:r>
              <a:rPr>
                <a:solidFill>
                  <a:srgbClr val="9876AA"/>
                </a:solidFill>
              </a:rPr>
              <a:t>renderer </a:t>
            </a:r>
            <a:r>
              <a:rPr>
                <a:solidFill>
                  <a:srgbClr val="CC7831"/>
                </a:solidFill>
              </a:rPr>
              <a:t>as </a:t>
            </a:r>
            <a:r>
              <a:t>ComposeRenderer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composeRenderer.Content(screen</a:t>
            </a:r>
            <a:r>
              <a:rPr>
                <a:solidFill>
                  <a:srgbClr val="CC7831"/>
                </a:solidFill>
              </a:rPr>
              <a:t>, </a:t>
            </a:r>
            <a:r>
              <a:t>content)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64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Номер слайда"/>
          <p:cNvSpPr txBox="1"/>
          <p:nvPr>
            <p:ph type="sldNum" sz="quarter" idx="2"/>
          </p:nvPr>
        </p:nvSpPr>
        <p:spPr>
          <a:xfrm>
            <a:off x="23382223" y="12801600"/>
            <a:ext cx="73266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7" name="class NavModel&lt;State : NavigationState&gt;(…"/>
          <p:cNvSpPr txBox="1"/>
          <p:nvPr>
            <p:ph type="body" idx="22"/>
          </p:nvPr>
        </p:nvSpPr>
        <p:spPr>
          <a:xfrm>
            <a:off x="717381" y="2006600"/>
            <a:ext cx="23537264" cy="1856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NavModel&lt;</a:t>
            </a:r>
            <a:r>
              <a:rPr>
                <a:solidFill>
                  <a:srgbClr val="21999D"/>
                </a:solidFill>
              </a:rPr>
              <a:t>State </a:t>
            </a:r>
            <a:r>
              <a:t>: NavigationState&gt;(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initialState: 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val </a:t>
            </a:r>
            <a:r>
              <a:rPr>
                <a:solidFill>
                  <a:srgbClr val="9876AA"/>
                </a:solidFill>
              </a:rPr>
              <a:t>screenKey</a:t>
            </a:r>
            <a:r>
              <a:t>: ScreenKey = </a:t>
            </a:r>
            <a:r>
              <a:rPr i="1"/>
              <a:t>generateScreenKey</a:t>
            </a:r>
            <a:r>
              <a:t>()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NavigationContainer&lt;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</a:t>
            </a:r>
            <a:r>
              <a:rPr>
                <a:solidFill>
                  <a:srgbClr val="CC7831"/>
                </a:solidFill>
              </a:rPr>
              <a:t>, </a:t>
            </a:r>
            <a:r>
              <a:t>Parcelable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var </a:t>
            </a:r>
            <a:r>
              <a:t>navigationState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21999D"/>
                </a:solidFill>
              </a:rPr>
              <a:t>State </a:t>
            </a:r>
            <a:r>
              <a:rPr>
                <a:solidFill>
                  <a:srgbClr val="A9B7C6"/>
                </a:solidFill>
              </a:rPr>
              <a:t>= initialState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get</a:t>
            </a:r>
            <a:r>
              <a:t>() = (</a:t>
            </a:r>
            <a:r>
              <a:rPr>
                <a:solidFill>
                  <a:srgbClr val="9876AA"/>
                </a:solidFill>
              </a:rPr>
              <a:t>renderer </a:t>
            </a:r>
            <a:r>
              <a:rPr>
                <a:solidFill>
                  <a:srgbClr val="CC7831"/>
                </a:solidFill>
              </a:rPr>
              <a:t>as </a:t>
            </a:r>
            <a:r>
              <a:t>ComposeRenderer&lt;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&gt;).</a:t>
            </a:r>
            <a:r>
              <a:rPr>
                <a:solidFill>
                  <a:srgbClr val="9876AA"/>
                </a:solidFill>
              </a:rPr>
              <a:t>state </a:t>
            </a:r>
            <a:r>
              <a:t>?: </a:t>
            </a:r>
            <a:r>
              <a:rPr b="1"/>
              <a:t>field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>
                <a:solidFill>
                  <a:srgbClr val="CC7831"/>
                </a:solidFill>
              </a:rPr>
              <a:t>set</a:t>
            </a:r>
            <a:r>
              <a:t>(value)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field </a:t>
            </a:r>
            <a:r>
              <a:t>= value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9876AA"/>
                </a:solidFill>
              </a:rPr>
              <a:t>renderer</a:t>
            </a:r>
            <a:r>
              <a:t>?.render(value)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var </a:t>
            </a:r>
            <a:r>
              <a:rPr>
                <a:solidFill>
                  <a:srgbClr val="9876AA"/>
                </a:solidFill>
              </a:rPr>
              <a:t>reducerProvider</a:t>
            </a:r>
            <a:r>
              <a:t>: ReducerProvider&lt;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&gt;? = </a:t>
            </a:r>
            <a:r>
              <a:rPr>
                <a:solidFill>
                  <a:srgbClr val="CC7831"/>
                </a:solidFill>
              </a:rPr>
              <a:t>null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internal var </a:t>
            </a:r>
            <a:r>
              <a:rPr>
                <a:solidFill>
                  <a:srgbClr val="9876AA"/>
                </a:solidFill>
              </a:rPr>
              <a:t>renderer</a:t>
            </a:r>
            <a:r>
              <a:t>: ComposeRenderer&lt;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&gt;? = </a:t>
            </a:r>
            <a:r>
              <a:rPr>
                <a:solidFill>
                  <a:srgbClr val="CC7831"/>
                </a:solidFill>
              </a:rPr>
              <a:t>null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private set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dispatch</a:t>
            </a:r>
            <a:r>
              <a:t>(action: NavigationAction)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reducer = </a:t>
            </a:r>
            <a:r>
              <a:t>reducerProvider</a:t>
            </a:r>
            <a:r>
              <a:rPr>
                <a:solidFill>
                  <a:srgbClr val="A9B7C6"/>
                </a:solidFill>
              </a:rPr>
              <a:t>!!()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navigationState </a:t>
            </a:r>
            <a:r>
              <a:rPr>
                <a:solidFill>
                  <a:srgbClr val="A9B7C6"/>
                </a:solidFill>
              </a:rPr>
              <a:t>= reduce(reducer</a:t>
            </a:r>
            <a:r>
              <a:rPr>
                <a:solidFill>
                  <a:srgbClr val="CC7831"/>
                </a:solidFill>
              </a:rPr>
              <a:t>, </a:t>
            </a:r>
            <a:r>
              <a:t>navigationState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action)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fun </a:t>
            </a:r>
            <a:r>
              <a:rPr>
                <a:solidFill>
                  <a:srgbClr val="FFC66E"/>
                </a:solidFill>
              </a:rPr>
              <a:t>reduce</a:t>
            </a:r>
            <a:r>
              <a:t>(reducer: NavigationReducer&lt;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</a:t>
            </a:r>
            <a:r>
              <a:rPr>
                <a:solidFill>
                  <a:srgbClr val="CC7831"/>
                </a:solidFill>
              </a:rPr>
              <a:t>, </a:t>
            </a:r>
            <a:r>
              <a:t>state: 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action: NavigationAction): </a:t>
            </a:r>
            <a:r>
              <a:rPr>
                <a:solidFill>
                  <a:srgbClr val="21999D"/>
                </a:solidFill>
              </a:rPr>
              <a:t>State </a:t>
            </a:r>
            <a:r>
              <a:t>=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(action </a:t>
            </a:r>
            <a:r>
              <a:rPr>
                <a:solidFill>
                  <a:srgbClr val="CC7831"/>
                </a:solidFill>
              </a:rPr>
              <a:t>as? </a:t>
            </a:r>
            <a:r>
              <a:t>CompositeAction)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?.</a:t>
            </a:r>
            <a:r>
              <a:rPr>
                <a:solidFill>
                  <a:srgbClr val="9876AA"/>
                </a:solidFill>
              </a:rPr>
              <a:t>actions</a:t>
            </a:r>
            <a:endParaRPr>
              <a:solidFill>
                <a:srgbClr val="9876AA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876AA"/>
                </a:solidFill>
              </a:rPr>
              <a:t>            </a:t>
            </a:r>
            <a:r>
              <a:t>?.</a:t>
            </a:r>
            <a:r>
              <a:rPr i="1">
                <a:solidFill>
                  <a:srgbClr val="FFC66E"/>
                </a:solidFill>
              </a:rPr>
              <a:t>fold</a:t>
            </a:r>
            <a:r>
              <a:t>(state) </a:t>
            </a:r>
            <a:r>
              <a:rPr b="1"/>
              <a:t>{ </a:t>
            </a:r>
            <a:r>
              <a:t>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action </a:t>
            </a:r>
            <a:r>
              <a:rPr b="1"/>
              <a:t>-&gt; </a:t>
            </a:r>
            <a:r>
              <a:t>reduce(reducer</a:t>
            </a:r>
            <a:r>
              <a:rPr>
                <a:solidFill>
                  <a:srgbClr val="CC7831"/>
                </a:solidFill>
              </a:rPr>
              <a:t>, </a:t>
            </a:r>
            <a:r>
              <a:t>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action)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?: reducer.reduce(action</a:t>
            </a:r>
            <a:r>
              <a:rPr>
                <a:solidFill>
                  <a:srgbClr val="CC7831"/>
                </a:solidFill>
              </a:rPr>
              <a:t>, </a:t>
            </a:r>
            <a:r>
              <a:t>state)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...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68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Номер слайда"/>
          <p:cNvSpPr txBox="1"/>
          <p:nvPr>
            <p:ph type="sldNum" sz="quarter" idx="2"/>
          </p:nvPr>
        </p:nvSpPr>
        <p:spPr>
          <a:xfrm>
            <a:off x="23381842" y="12801600"/>
            <a:ext cx="73342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1" name="class NavModel&lt;State : NavigationState&gt;(…"/>
          <p:cNvSpPr txBox="1"/>
          <p:nvPr>
            <p:ph type="body" idx="22"/>
          </p:nvPr>
        </p:nvSpPr>
        <p:spPr>
          <a:xfrm>
            <a:off x="717381" y="2006600"/>
            <a:ext cx="23537264" cy="1856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 NavModel&lt;State : NavigationState&gt;(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initialState: State,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screenKey: ScreenKey = </a:t>
            </a:r>
            <a:r>
              <a:rPr i="1"/>
              <a:t>generateScreenKey</a:t>
            </a:r>
            <a:r>
              <a:t>()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NavigationContainer&lt;State&gt;, Parcelable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5F5F5F"/>
                </a:solidFill>
              </a:rPr>
              <a:t>override var navigationState: State = initialState</a:t>
            </a:r>
            <a:endParaRPr>
              <a:solidFill>
                <a:srgbClr val="5F5F5F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get() = (renderer as ComposeRenderer&lt;State&gt;).state ?: </a:t>
            </a:r>
            <a:r>
              <a:rPr b="1"/>
              <a:t>field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set(value)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field </a:t>
            </a:r>
            <a:r>
              <a:t>= value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renderer?.render(value)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var reducerProvider: ReducerProvider&lt;State&gt;? = null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internal var renderer: ComposeRenderer&lt;State&gt;? = null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private set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dispatch</a:t>
            </a:r>
            <a:r>
              <a:t>(action: NavigationAction)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reducer = </a:t>
            </a:r>
            <a:r>
              <a:t>reducerProvider</a:t>
            </a:r>
            <a:r>
              <a:rPr>
                <a:solidFill>
                  <a:srgbClr val="A9B7C6"/>
                </a:solidFill>
              </a:rPr>
              <a:t>!!()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navigationState </a:t>
            </a:r>
            <a:r>
              <a:rPr>
                <a:solidFill>
                  <a:srgbClr val="A9B7C6"/>
                </a:solidFill>
              </a:rPr>
              <a:t>= reduce(reducer</a:t>
            </a:r>
            <a:r>
              <a:rPr>
                <a:solidFill>
                  <a:srgbClr val="CC7831"/>
                </a:solidFill>
              </a:rPr>
              <a:t>, </a:t>
            </a:r>
            <a:r>
              <a:t>navigationState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action)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fun </a:t>
            </a:r>
            <a:r>
              <a:rPr>
                <a:solidFill>
                  <a:srgbClr val="FFC66E"/>
                </a:solidFill>
              </a:rPr>
              <a:t>reduce</a:t>
            </a:r>
            <a:r>
              <a:t>(reducer: NavigationReducer&lt;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</a:t>
            </a:r>
            <a:r>
              <a:rPr>
                <a:solidFill>
                  <a:srgbClr val="CC7831"/>
                </a:solidFill>
              </a:rPr>
              <a:t>, </a:t>
            </a:r>
            <a:r>
              <a:t>state: 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action: NavigationAction): </a:t>
            </a:r>
            <a:r>
              <a:rPr>
                <a:solidFill>
                  <a:srgbClr val="21999D"/>
                </a:solidFill>
              </a:rPr>
              <a:t>State </a:t>
            </a:r>
            <a:r>
              <a:t>=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(action </a:t>
            </a:r>
            <a:r>
              <a:rPr>
                <a:solidFill>
                  <a:srgbClr val="CC7831"/>
                </a:solidFill>
              </a:rPr>
              <a:t>as? </a:t>
            </a:r>
            <a:r>
              <a:t>CompositeAction)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?.</a:t>
            </a:r>
            <a:r>
              <a:rPr>
                <a:solidFill>
                  <a:srgbClr val="9876AA"/>
                </a:solidFill>
              </a:rPr>
              <a:t>actions</a:t>
            </a:r>
            <a:endParaRPr>
              <a:solidFill>
                <a:srgbClr val="9876AA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876AA"/>
                </a:solidFill>
              </a:rPr>
              <a:t>            </a:t>
            </a:r>
            <a:r>
              <a:t>?.</a:t>
            </a:r>
            <a:r>
              <a:rPr i="1">
                <a:solidFill>
                  <a:srgbClr val="FFC66E"/>
                </a:solidFill>
              </a:rPr>
              <a:t>fold</a:t>
            </a:r>
            <a:r>
              <a:t>(state) </a:t>
            </a:r>
            <a:r>
              <a:rPr b="1"/>
              <a:t>{ </a:t>
            </a:r>
            <a:r>
              <a:t>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action </a:t>
            </a:r>
            <a:r>
              <a:rPr b="1"/>
              <a:t>-&gt; </a:t>
            </a:r>
            <a:r>
              <a:t>reduce(reducer</a:t>
            </a:r>
            <a:r>
              <a:rPr>
                <a:solidFill>
                  <a:srgbClr val="CC7831"/>
                </a:solidFill>
              </a:rPr>
              <a:t>, </a:t>
            </a:r>
            <a:r>
              <a:t>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action)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?: reducer.reduce(action</a:t>
            </a:r>
            <a:r>
              <a:rPr>
                <a:solidFill>
                  <a:srgbClr val="CC7831"/>
                </a:solidFill>
              </a:rPr>
              <a:t>, </a:t>
            </a:r>
            <a:r>
              <a:t>state)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...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72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Номер слайда"/>
          <p:cNvSpPr txBox="1"/>
          <p:nvPr>
            <p:ph type="sldNum" sz="quarter" idx="2"/>
          </p:nvPr>
        </p:nvSpPr>
        <p:spPr>
          <a:xfrm>
            <a:off x="23497285" y="12827000"/>
            <a:ext cx="5025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1" name="rememberSaveable не работают*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rememberSaveable не работают*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Номер слайда"/>
          <p:cNvSpPr txBox="1"/>
          <p:nvPr>
            <p:ph type="sldNum" sz="quarter" idx="2"/>
          </p:nvPr>
        </p:nvSpPr>
        <p:spPr>
          <a:xfrm>
            <a:off x="23379175" y="12801600"/>
            <a:ext cx="73876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5" name="class NavModel&lt;State : NavigationState&gt;(…"/>
          <p:cNvSpPr txBox="1"/>
          <p:nvPr>
            <p:ph type="body" idx="22"/>
          </p:nvPr>
        </p:nvSpPr>
        <p:spPr>
          <a:xfrm>
            <a:off x="717381" y="2006600"/>
            <a:ext cx="23537264" cy="1856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class NavModel&lt;State : NavigationState&gt;(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initialState: State,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screenKey: ScreenKey = </a:t>
            </a:r>
            <a:r>
              <a:rPr i="1"/>
              <a:t>generateScreenKey</a:t>
            </a:r>
            <a:r>
              <a:t>()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NavigationContainer&lt;State&gt;, Parcelable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var </a:t>
            </a:r>
            <a:r>
              <a:t>navigationState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21999D"/>
                </a:solidFill>
              </a:rPr>
              <a:t>State </a:t>
            </a:r>
            <a:r>
              <a:rPr>
                <a:solidFill>
                  <a:srgbClr val="A9B7C6"/>
                </a:solidFill>
              </a:rPr>
              <a:t>= initialState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get</a:t>
            </a:r>
            <a:r>
              <a:t>() = (</a:t>
            </a:r>
            <a:r>
              <a:rPr>
                <a:solidFill>
                  <a:srgbClr val="9876AA"/>
                </a:solidFill>
              </a:rPr>
              <a:t>renderer </a:t>
            </a:r>
            <a:r>
              <a:rPr>
                <a:solidFill>
                  <a:srgbClr val="CC7831"/>
                </a:solidFill>
              </a:rPr>
              <a:t>as </a:t>
            </a:r>
            <a:r>
              <a:t>ComposeRenderer&lt;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&gt;).</a:t>
            </a:r>
            <a:r>
              <a:rPr>
                <a:solidFill>
                  <a:srgbClr val="9876AA"/>
                </a:solidFill>
              </a:rPr>
              <a:t>state </a:t>
            </a:r>
            <a:r>
              <a:t>?: </a:t>
            </a:r>
            <a:r>
              <a:rPr b="1"/>
              <a:t>field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>
                <a:solidFill>
                  <a:srgbClr val="CC7831"/>
                </a:solidFill>
              </a:rPr>
              <a:t>set</a:t>
            </a:r>
            <a:r>
              <a:t>(value)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field </a:t>
            </a:r>
            <a:r>
              <a:t>= value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9876AA"/>
                </a:solidFill>
              </a:rPr>
              <a:t>renderer</a:t>
            </a:r>
            <a:r>
              <a:t>?.render(value)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var reducerProvider: ReducerProvider&lt;State&gt;? = null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internal var renderer: ComposeRenderer&lt;State&gt;? = null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private set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dispatch(action: NavigationAction)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reducer = reducerProvider!!()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navigationState = reduce(reducer, navigationState, action)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fun </a:t>
            </a:r>
            <a:r>
              <a:rPr>
                <a:solidFill>
                  <a:srgbClr val="FFC66E"/>
                </a:solidFill>
              </a:rPr>
              <a:t>reduce</a:t>
            </a:r>
            <a:r>
              <a:t>(reducer: NavigationReducer&lt;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</a:t>
            </a:r>
            <a:r>
              <a:rPr>
                <a:solidFill>
                  <a:srgbClr val="CC7831"/>
                </a:solidFill>
              </a:rPr>
              <a:t>, </a:t>
            </a:r>
            <a:r>
              <a:t>state: 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action: NavigationAction): </a:t>
            </a:r>
            <a:r>
              <a:rPr>
                <a:solidFill>
                  <a:srgbClr val="21999D"/>
                </a:solidFill>
              </a:rPr>
              <a:t>State </a:t>
            </a:r>
            <a:r>
              <a:t>=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(action </a:t>
            </a:r>
            <a:r>
              <a:rPr>
                <a:solidFill>
                  <a:srgbClr val="CC7831"/>
                </a:solidFill>
              </a:rPr>
              <a:t>as? </a:t>
            </a:r>
            <a:r>
              <a:t>CompositeAction)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?.</a:t>
            </a:r>
            <a:r>
              <a:rPr>
                <a:solidFill>
                  <a:srgbClr val="9876AA"/>
                </a:solidFill>
              </a:rPr>
              <a:t>actions</a:t>
            </a:r>
            <a:endParaRPr>
              <a:solidFill>
                <a:srgbClr val="9876AA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876AA"/>
                </a:solidFill>
              </a:rPr>
              <a:t>            </a:t>
            </a:r>
            <a:r>
              <a:t>?.</a:t>
            </a:r>
            <a:r>
              <a:rPr i="1">
                <a:solidFill>
                  <a:srgbClr val="FFC66E"/>
                </a:solidFill>
              </a:rPr>
              <a:t>fold</a:t>
            </a:r>
            <a:r>
              <a:t>(state) </a:t>
            </a:r>
            <a:r>
              <a:rPr b="1"/>
              <a:t>{ </a:t>
            </a:r>
            <a:r>
              <a:t>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action </a:t>
            </a:r>
            <a:r>
              <a:rPr b="1"/>
              <a:t>-&gt; </a:t>
            </a:r>
            <a:r>
              <a:t>reduce(reducer</a:t>
            </a:r>
            <a:r>
              <a:rPr>
                <a:solidFill>
                  <a:srgbClr val="CC7831"/>
                </a:solidFill>
              </a:rPr>
              <a:t>, </a:t>
            </a:r>
            <a:r>
              <a:t>state</a:t>
            </a:r>
            <a:r>
              <a:rPr>
                <a:solidFill>
                  <a:srgbClr val="CC7831"/>
                </a:solidFill>
              </a:rPr>
              <a:t>, </a:t>
            </a:r>
            <a:r>
              <a:t>action)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?: reducer.reduce(action</a:t>
            </a:r>
            <a:r>
              <a:rPr>
                <a:solidFill>
                  <a:srgbClr val="CC7831"/>
                </a:solidFill>
              </a:rPr>
              <a:t>, </a:t>
            </a:r>
            <a:r>
              <a:t>state)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...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76" name="Modo: NavModel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NavModel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Номер слайда"/>
          <p:cNvSpPr txBox="1"/>
          <p:nvPr>
            <p:ph type="sldNum" sz="quarter" idx="2"/>
          </p:nvPr>
        </p:nvSpPr>
        <p:spPr>
          <a:xfrm>
            <a:off x="23418990" y="12827000"/>
            <a:ext cx="65913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9" name="Выглядит как UDF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Выглядит как UDF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Номер слайда"/>
          <p:cNvSpPr txBox="1"/>
          <p:nvPr>
            <p:ph type="sldNum" sz="quarter" idx="2"/>
          </p:nvPr>
        </p:nvSpPr>
        <p:spPr>
          <a:xfrm>
            <a:off x="23382985" y="12827000"/>
            <a:ext cx="7311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2" name="State"/>
          <p:cNvSpPr/>
          <p:nvPr/>
        </p:nvSpPr>
        <p:spPr>
          <a:xfrm>
            <a:off x="10985327" y="7016143"/>
            <a:ext cx="2413347" cy="1270001"/>
          </a:xfrm>
          <a:prstGeom prst="roundRect">
            <a:avLst>
              <a:gd name="adj" fmla="val 15000"/>
            </a:avLst>
          </a:prstGeom>
          <a:solidFill>
            <a:srgbClr val="5F5F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0" i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1483" name="Modo: UDF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Modo: UDF</a:t>
            </a:r>
          </a:p>
        </p:txBody>
      </p:sp>
      <p:sp>
        <p:nvSpPr>
          <p:cNvPr id="1484" name="UI"/>
          <p:cNvSpPr/>
          <p:nvPr/>
        </p:nvSpPr>
        <p:spPr>
          <a:xfrm>
            <a:off x="10333500" y="11841279"/>
            <a:ext cx="3717000" cy="1270001"/>
          </a:xfrm>
          <a:prstGeom prst="roundRect">
            <a:avLst>
              <a:gd name="adj" fmla="val 15000"/>
            </a:avLst>
          </a:prstGeom>
          <a:solidFill>
            <a:srgbClr val="2B2B2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0" i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UI</a:t>
            </a:r>
          </a:p>
        </p:txBody>
      </p:sp>
      <p:sp>
        <p:nvSpPr>
          <p:cNvPr id="1485" name="NavModel"/>
          <p:cNvSpPr/>
          <p:nvPr/>
        </p:nvSpPr>
        <p:spPr>
          <a:xfrm>
            <a:off x="10333500" y="7930059"/>
            <a:ext cx="3717000" cy="1270001"/>
          </a:xfrm>
          <a:prstGeom prst="roundRect">
            <a:avLst>
              <a:gd name="adj" fmla="val 15000"/>
            </a:avLst>
          </a:prstGeom>
          <a:solidFill>
            <a:srgbClr val="2B2B2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0" i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NavModel</a:t>
            </a:r>
          </a:p>
        </p:txBody>
      </p:sp>
      <p:sp>
        <p:nvSpPr>
          <p:cNvPr id="1486" name="Action"/>
          <p:cNvSpPr txBox="1"/>
          <p:nvPr/>
        </p:nvSpPr>
        <p:spPr>
          <a:xfrm rot="16200000">
            <a:off x="7773577" y="10121223"/>
            <a:ext cx="2070203" cy="90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0" i="0" sz="5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Action</a:t>
            </a:r>
          </a:p>
        </p:txBody>
      </p:sp>
      <p:sp>
        <p:nvSpPr>
          <p:cNvPr id="1487" name="Reducer"/>
          <p:cNvSpPr/>
          <p:nvPr/>
        </p:nvSpPr>
        <p:spPr>
          <a:xfrm>
            <a:off x="10985327" y="2514391"/>
            <a:ext cx="2413347" cy="1270001"/>
          </a:xfrm>
          <a:prstGeom prst="roundRect">
            <a:avLst>
              <a:gd name="adj" fmla="val 15000"/>
            </a:avLst>
          </a:prstGeom>
          <a:solidFill>
            <a:srgbClr val="ABB2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0" i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Reducer</a:t>
            </a:r>
          </a:p>
        </p:txBody>
      </p:sp>
      <p:cxnSp>
        <p:nvCxnSpPr>
          <p:cNvPr id="1488" name="Соединительная линия"/>
          <p:cNvCxnSpPr>
            <a:stCxn id="1484" idx="0"/>
            <a:endCxn id="1485" idx="0"/>
          </p:cNvCxnSpPr>
          <p:nvPr/>
        </p:nvCxnSpPr>
        <p:spPr>
          <a:xfrm flipV="1">
            <a:off x="12192000" y="8559800"/>
            <a:ext cx="12700" cy="3911600"/>
          </a:xfrm>
          <a:prstGeom prst="bentConnector3">
            <a:avLst>
              <a:gd name="adj1" fmla="val -22300000"/>
            </a:avLst>
          </a:prstGeom>
          <a:ln w="508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489" name="Соединительная линия"/>
          <p:cNvCxnSpPr>
            <a:stCxn id="1485" idx="0"/>
            <a:endCxn id="1484" idx="0"/>
          </p:cNvCxnSpPr>
          <p:nvPr/>
        </p:nvCxnSpPr>
        <p:spPr>
          <a:xfrm>
            <a:off x="12192000" y="8559800"/>
            <a:ext cx="12700" cy="3911600"/>
          </a:xfrm>
          <a:prstGeom prst="bentConnector3">
            <a:avLst>
              <a:gd name="adj1" fmla="val 22400000"/>
            </a:avLst>
          </a:prstGeom>
          <a:ln w="508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490" name="Соединительная линия"/>
          <p:cNvCxnSpPr>
            <a:stCxn id="1482" idx="0"/>
            <a:endCxn id="1487" idx="0"/>
          </p:cNvCxnSpPr>
          <p:nvPr/>
        </p:nvCxnSpPr>
        <p:spPr>
          <a:xfrm flipV="1">
            <a:off x="12192000" y="3149600"/>
            <a:ext cx="12700" cy="4495800"/>
          </a:xfrm>
          <a:prstGeom prst="bentConnector3">
            <a:avLst>
              <a:gd name="adj1" fmla="val -22300000"/>
            </a:avLst>
          </a:prstGeom>
          <a:ln w="508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491" name="Соединительная линия"/>
          <p:cNvCxnSpPr>
            <a:stCxn id="1487" idx="0"/>
            <a:endCxn id="1482" idx="0"/>
          </p:cNvCxnSpPr>
          <p:nvPr/>
        </p:nvCxnSpPr>
        <p:spPr>
          <a:xfrm>
            <a:off x="12192000" y="3149600"/>
            <a:ext cx="12700" cy="4495800"/>
          </a:xfrm>
          <a:prstGeom prst="bentConnector3">
            <a:avLst>
              <a:gd name="adj1" fmla="val 22400000"/>
            </a:avLst>
          </a:prstGeom>
          <a:ln w="508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492" name="State"/>
          <p:cNvSpPr txBox="1"/>
          <p:nvPr/>
        </p:nvSpPr>
        <p:spPr>
          <a:xfrm rot="5400000">
            <a:off x="14595052" y="4932910"/>
            <a:ext cx="1727302" cy="90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0" i="0" sz="5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1493" name="State + Action"/>
          <p:cNvSpPr txBox="1"/>
          <p:nvPr/>
        </p:nvSpPr>
        <p:spPr>
          <a:xfrm rot="16200000">
            <a:off x="6570684" y="4932910"/>
            <a:ext cx="4475989" cy="90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0" i="0" sz="5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State + Action</a:t>
            </a:r>
          </a:p>
        </p:txBody>
      </p:sp>
      <p:sp>
        <p:nvSpPr>
          <p:cNvPr id="1494" name="State"/>
          <p:cNvSpPr txBox="1"/>
          <p:nvPr/>
        </p:nvSpPr>
        <p:spPr>
          <a:xfrm rot="5400000">
            <a:off x="14595052" y="10121223"/>
            <a:ext cx="1727302" cy="90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0" i="0" sz="5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State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2" grpId="8"/>
      <p:bldP build="whole" bldLvl="1" animBg="1" rev="0" advAuto="0" spid="1490" grpId="4"/>
      <p:bldP build="whole" bldLvl="1" animBg="1" rev="0" advAuto="0" spid="1494" grpId="10"/>
      <p:bldP build="whole" bldLvl="1" animBg="1" rev="0" advAuto="0" spid="1491" grpId="7"/>
      <p:bldP build="whole" bldLvl="1" animBg="1" rev="0" advAuto="0" spid="1486" grpId="2"/>
      <p:bldP build="whole" bldLvl="1" animBg="1" rev="0" advAuto="0" spid="1487" grpId="6"/>
      <p:bldP build="whole" bldLvl="1" animBg="1" rev="0" advAuto="0" spid="1482" grpId="3"/>
      <p:bldP build="whole" bldLvl="1" animBg="1" rev="0" advAuto="0" spid="1488" grpId="1"/>
      <p:bldP build="whole" bldLvl="1" animBg="1" rev="0" advAuto="0" spid="1489" grpId="9"/>
      <p:bldP build="whole" bldLvl="1" animBg="1" rev="0" advAuto="0" spid="1493" grpId="5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Номер слайда"/>
          <p:cNvSpPr txBox="1"/>
          <p:nvPr>
            <p:ph type="sldNum" sz="quarter" idx="2"/>
          </p:nvPr>
        </p:nvSpPr>
        <p:spPr>
          <a:xfrm>
            <a:off x="23385462" y="12827000"/>
            <a:ext cx="72618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7" name="Modo: Граф экранов"/>
          <p:cNvSpPr txBox="1"/>
          <p:nvPr>
            <p:ph type="body" idx="21"/>
          </p:nvPr>
        </p:nvSpPr>
        <p:spPr>
          <a:xfrm>
            <a:off x="363726" y="372669"/>
            <a:ext cx="23656548" cy="17423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Modo: Граф экранов</a:t>
            </a:r>
          </a:p>
        </p:txBody>
      </p:sp>
      <p:sp>
        <p:nvSpPr>
          <p:cNvPr id="1498" name="StackScreen"/>
          <p:cNvSpPr/>
          <p:nvPr/>
        </p:nvSpPr>
        <p:spPr>
          <a:xfrm>
            <a:off x="14401618" y="2442955"/>
            <a:ext cx="3759565" cy="1270001"/>
          </a:xfrm>
          <a:prstGeom prst="roundRect">
            <a:avLst>
              <a:gd name="adj" fmla="val 15000"/>
            </a:avLst>
          </a:prstGeom>
          <a:solidFill>
            <a:srgbClr val="2B2B2B"/>
          </a:solidFill>
          <a:ln w="50800">
            <a:solidFill>
              <a:schemeClr val="accent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0" i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StackScreen</a:t>
            </a:r>
          </a:p>
        </p:txBody>
      </p:sp>
      <p:grpSp>
        <p:nvGrpSpPr>
          <p:cNvPr id="1503" name="Сгруппировать"/>
          <p:cNvGrpSpPr/>
          <p:nvPr/>
        </p:nvGrpSpPr>
        <p:grpSpPr>
          <a:xfrm>
            <a:off x="13749089" y="4561480"/>
            <a:ext cx="5064622" cy="5573118"/>
            <a:chOff x="0" y="0"/>
            <a:chExt cx="5064621" cy="5573117"/>
          </a:xfrm>
        </p:grpSpPr>
        <p:sp>
          <p:nvSpPr>
            <p:cNvPr id="1499" name="Сквиркл"/>
            <p:cNvSpPr/>
            <p:nvPr/>
          </p:nvSpPr>
          <p:spPr>
            <a:xfrm>
              <a:off x="0" y="0"/>
              <a:ext cx="5064622" cy="5573118"/>
            </a:xfrm>
            <a:prstGeom prst="roundRect">
              <a:avLst>
                <a:gd name="adj" fmla="val 22726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2200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1500" name="Screen"/>
            <p:cNvSpPr/>
            <p:nvPr/>
          </p:nvSpPr>
          <p:spPr>
            <a:xfrm>
              <a:off x="688666" y="576540"/>
              <a:ext cx="3759565" cy="1270001"/>
            </a:xfrm>
            <a:prstGeom prst="roundRect">
              <a:avLst>
                <a:gd name="adj" fmla="val 15000"/>
              </a:avLst>
            </a:prstGeom>
            <a:solidFill>
              <a:srgbClr val="5F5F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b="0" i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Screen</a:t>
              </a:r>
            </a:p>
          </p:txBody>
        </p:sp>
        <p:sp>
          <p:nvSpPr>
            <p:cNvPr id="1501" name="Screen"/>
            <p:cNvSpPr/>
            <p:nvPr/>
          </p:nvSpPr>
          <p:spPr>
            <a:xfrm>
              <a:off x="688666" y="2151558"/>
              <a:ext cx="3759565" cy="1270001"/>
            </a:xfrm>
            <a:prstGeom prst="roundRect">
              <a:avLst>
                <a:gd name="adj" fmla="val 15000"/>
              </a:avLst>
            </a:prstGeom>
            <a:solidFill>
              <a:srgbClr val="5F5F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b="0" i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Screen</a:t>
              </a:r>
            </a:p>
          </p:txBody>
        </p:sp>
        <p:sp>
          <p:nvSpPr>
            <p:cNvPr id="1502" name="MultiScreen"/>
            <p:cNvSpPr/>
            <p:nvPr/>
          </p:nvSpPr>
          <p:spPr>
            <a:xfrm>
              <a:off x="688666" y="3726576"/>
              <a:ext cx="3759565" cy="1270001"/>
            </a:xfrm>
            <a:prstGeom prst="roundRect">
              <a:avLst>
                <a:gd name="adj" fmla="val 15000"/>
              </a:avLst>
            </a:prstGeom>
            <a:solidFill>
              <a:srgbClr val="5F5F5F"/>
            </a:solidFill>
            <a:ln w="50800" cap="flat">
              <a:solidFill>
                <a:schemeClr val="accent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b="0" i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MultiScreen</a:t>
              </a:r>
            </a:p>
          </p:txBody>
        </p:sp>
      </p:grpSp>
      <p:grpSp>
        <p:nvGrpSpPr>
          <p:cNvPr id="1508" name="Сгруппировать"/>
          <p:cNvGrpSpPr/>
          <p:nvPr/>
        </p:nvGrpSpPr>
        <p:grpSpPr>
          <a:xfrm>
            <a:off x="9477920" y="10957721"/>
            <a:ext cx="13606960" cy="2222552"/>
            <a:chOff x="0" y="0"/>
            <a:chExt cx="13606958" cy="2222550"/>
          </a:xfrm>
        </p:grpSpPr>
        <p:sp>
          <p:nvSpPr>
            <p:cNvPr id="1504" name="Сквиркл"/>
            <p:cNvSpPr/>
            <p:nvPr/>
          </p:nvSpPr>
          <p:spPr>
            <a:xfrm>
              <a:off x="0" y="0"/>
              <a:ext cx="13606959" cy="222255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50800" cap="flat">
              <a:solidFill>
                <a:srgbClr val="5F5F5F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2200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1505" name="Screen"/>
            <p:cNvSpPr/>
            <p:nvPr/>
          </p:nvSpPr>
          <p:spPr>
            <a:xfrm>
              <a:off x="4887560" y="446571"/>
              <a:ext cx="3759565" cy="1270001"/>
            </a:xfrm>
            <a:prstGeom prst="roundRect">
              <a:avLst>
                <a:gd name="adj" fmla="val 15000"/>
              </a:avLst>
            </a:prstGeom>
            <a:solidFill>
              <a:srgbClr val="ABB2B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b="0" i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Screen</a:t>
              </a:r>
            </a:p>
          </p:txBody>
        </p:sp>
        <p:sp>
          <p:nvSpPr>
            <p:cNvPr id="1506" name="Screen"/>
            <p:cNvSpPr/>
            <p:nvPr/>
          </p:nvSpPr>
          <p:spPr>
            <a:xfrm>
              <a:off x="504097" y="446571"/>
              <a:ext cx="3759565" cy="1270001"/>
            </a:xfrm>
            <a:prstGeom prst="roundRect">
              <a:avLst>
                <a:gd name="adj" fmla="val 15000"/>
              </a:avLst>
            </a:prstGeom>
            <a:solidFill>
              <a:srgbClr val="ABB2B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b="0" i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Screen</a:t>
              </a:r>
            </a:p>
          </p:txBody>
        </p:sp>
        <p:sp>
          <p:nvSpPr>
            <p:cNvPr id="1507" name="Screen"/>
            <p:cNvSpPr/>
            <p:nvPr/>
          </p:nvSpPr>
          <p:spPr>
            <a:xfrm>
              <a:off x="9271023" y="446571"/>
              <a:ext cx="3759564" cy="1270001"/>
            </a:xfrm>
            <a:prstGeom prst="roundRect">
              <a:avLst>
                <a:gd name="adj" fmla="val 15000"/>
              </a:avLst>
            </a:prstGeom>
            <a:solidFill>
              <a:srgbClr val="ABB2B4"/>
            </a:solidFill>
            <a:ln w="50800" cap="flat">
              <a:solidFill>
                <a:schemeClr val="accent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b="0" i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Screen</a:t>
              </a:r>
            </a:p>
          </p:txBody>
        </p:sp>
      </p:grpSp>
      <p:sp>
        <p:nvSpPr>
          <p:cNvPr id="1509" name="Линия"/>
          <p:cNvSpPr/>
          <p:nvPr/>
        </p:nvSpPr>
        <p:spPr>
          <a:xfrm>
            <a:off x="16281399" y="3676969"/>
            <a:ext cx="1" cy="8909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b="0" i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1510" name="Линия"/>
          <p:cNvSpPr/>
          <p:nvPr/>
        </p:nvSpPr>
        <p:spPr>
          <a:xfrm>
            <a:off x="16281400" y="9522693"/>
            <a:ext cx="0" cy="15025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b="0" i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pic>
        <p:nvPicPr>
          <p:cNvPr id="1511" name="modo_state_graph.mp4" descr="modo_state_graph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93775" y="2504076"/>
            <a:ext cx="6092729" cy="10831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6" fill="hold"/>
                                        <p:tgtEl>
                                          <p:spTgt spid="15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11"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Номер слайда"/>
          <p:cNvSpPr txBox="1"/>
          <p:nvPr>
            <p:ph type="sldNum" sz="quarter" idx="2"/>
          </p:nvPr>
        </p:nvSpPr>
        <p:spPr>
          <a:xfrm>
            <a:off x="23383557" y="12827000"/>
            <a:ext cx="7299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4" name="Произвольный State"/>
          <p:cNvSpPr txBox="1"/>
          <p:nvPr>
            <p:ph type="body" idx="21"/>
          </p:nvPr>
        </p:nvSpPr>
        <p:spPr>
          <a:xfrm>
            <a:off x="8683281" y="7029763"/>
            <a:ext cx="15244192" cy="195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Произвольный State</a:t>
            </a:r>
          </a:p>
        </p:txBody>
      </p:sp>
      <p:sp>
        <p:nvSpPr>
          <p:cNvPr id="1515" name="Можно установить"/>
          <p:cNvSpPr txBox="1"/>
          <p:nvPr>
            <p:ph type="body" idx="22"/>
          </p:nvPr>
        </p:nvSpPr>
        <p:spPr>
          <a:xfrm>
            <a:off x="8961538" y="4825195"/>
            <a:ext cx="14687678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Можно установить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Номер слайда"/>
          <p:cNvSpPr txBox="1"/>
          <p:nvPr>
            <p:ph type="sldNum" sz="quarter" idx="2"/>
          </p:nvPr>
        </p:nvSpPr>
        <p:spPr>
          <a:xfrm>
            <a:off x="23381461" y="12827000"/>
            <a:ext cx="73418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8" name="Modo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Modo</a:t>
            </a:r>
          </a:p>
        </p:txBody>
      </p:sp>
      <p:sp>
        <p:nvSpPr>
          <p:cNvPr id="1519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520" name="Fragment"/>
          <p:cNvSpPr txBox="1"/>
          <p:nvPr>
            <p:ph type="body" idx="23"/>
          </p:nvPr>
        </p:nvSpPr>
        <p:spPr>
          <a:xfrm>
            <a:off x="8763000" y="3654986"/>
            <a:ext cx="289623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Fragment</a:t>
            </a:r>
          </a:p>
        </p:txBody>
      </p:sp>
      <p:sp>
        <p:nvSpPr>
          <p:cNvPr id="1521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522" name="ContainerScreen/Screen"/>
          <p:cNvSpPr txBox="1"/>
          <p:nvPr>
            <p:ph type="body" idx="25"/>
          </p:nvPr>
        </p:nvSpPr>
        <p:spPr>
          <a:xfrm>
            <a:off x="8763000" y="5521886"/>
            <a:ext cx="7152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ContainerScreen/Screen</a:t>
            </a:r>
          </a:p>
        </p:txBody>
      </p:sp>
      <p:sp>
        <p:nvSpPr>
          <p:cNvPr id="1523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524" name="Навигируемся"/>
          <p:cNvSpPr txBox="1"/>
          <p:nvPr>
            <p:ph type="body" idx="27"/>
          </p:nvPr>
        </p:nvSpPr>
        <p:spPr>
          <a:xfrm>
            <a:off x="8763000" y="7429500"/>
            <a:ext cx="4479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Навигируемся</a:t>
            </a:r>
          </a:p>
        </p:txBody>
      </p:sp>
      <p:sp>
        <p:nvSpPr>
          <p:cNvPr id="1525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526" name="NavModel/ContainerScreen"/>
          <p:cNvSpPr txBox="1"/>
          <p:nvPr>
            <p:ph type="body" idx="29"/>
          </p:nvPr>
        </p:nvSpPr>
        <p:spPr>
          <a:xfrm>
            <a:off x="8763000" y="9330762"/>
            <a:ext cx="80803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NavModel/ContainerScreen</a:t>
            </a:r>
          </a:p>
        </p:txBody>
      </p:sp>
      <p:sp>
        <p:nvSpPr>
          <p:cNvPr id="1527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528" name="Поддержка анимаций, dialog"/>
          <p:cNvSpPr txBox="1"/>
          <p:nvPr>
            <p:ph type="body" idx="31"/>
          </p:nvPr>
        </p:nvSpPr>
        <p:spPr>
          <a:xfrm>
            <a:off x="8763000" y="11235762"/>
            <a:ext cx="879919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Поддержка анимаций, dialog</a:t>
            </a:r>
          </a:p>
        </p:txBody>
      </p:sp>
      <p:pic>
        <p:nvPicPr>
          <p:cNvPr id="1529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Номер слайда"/>
          <p:cNvSpPr txBox="1"/>
          <p:nvPr>
            <p:ph type="sldNum" sz="quarter" idx="2"/>
          </p:nvPr>
        </p:nvSpPr>
        <p:spPr>
          <a:xfrm>
            <a:off x="23381461" y="12801600"/>
            <a:ext cx="73418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4" name="@Parcelize…"/>
          <p:cNvSpPr txBox="1"/>
          <p:nvPr>
            <p:ph type="body" idx="22"/>
          </p:nvPr>
        </p:nvSpPr>
        <p:spPr>
          <a:xfrm>
            <a:off x="717381" y="2540000"/>
            <a:ext cx="23537264" cy="7505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internal class </a:t>
            </a:r>
            <a:r>
              <a:t>ModoStackScreen(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navModel</a:t>
            </a:r>
            <a:r>
              <a:t>: StackNavModel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StackNavModel</a:t>
            </a:r>
            <a:r>
              <a:t>(SampleScreen(</a:t>
            </a:r>
            <a:r>
              <a:rPr i="1"/>
              <a:t>randomString</a:t>
            </a:r>
            <a:r>
              <a:t>()))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StackScreen(navModel)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TopScreenContent </a:t>
            </a:r>
            <a:r>
              <a:rPr b="1"/>
              <a:t>{ </a:t>
            </a:r>
            <a:r>
              <a:rPr i="1">
                <a:solidFill>
                  <a:srgbClr val="FFC66E"/>
                </a:solidFill>
              </a:rPr>
              <a:t>SlideTransition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35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Номер слайда"/>
          <p:cNvSpPr txBox="1"/>
          <p:nvPr>
            <p:ph type="sldNum" sz="quarter" idx="2"/>
          </p:nvPr>
        </p:nvSpPr>
        <p:spPr>
          <a:xfrm>
            <a:off x="23393463" y="12801600"/>
            <a:ext cx="71018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8" name="@Parcelize…"/>
          <p:cNvSpPr txBox="1"/>
          <p:nvPr>
            <p:ph type="body" idx="22"/>
          </p:nvPr>
        </p:nvSpPr>
        <p:spPr>
          <a:xfrm>
            <a:off x="717381" y="2540000"/>
            <a:ext cx="23537264" cy="7505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ModoStackScreen(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navModel: StackNavModel =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StackNavModel</a:t>
            </a:r>
            <a:r>
              <a:t>(SampleScreen(</a:t>
            </a:r>
            <a:r>
              <a:rPr i="1"/>
              <a:t>randomString</a:t>
            </a:r>
            <a:r>
              <a:t>())),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StackScreen(navModel)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Content()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TopScreenContent </a:t>
            </a:r>
            <a:r>
              <a:rPr b="1"/>
              <a:t>{ </a:t>
            </a:r>
            <a:r>
              <a:rPr i="1">
                <a:solidFill>
                  <a:srgbClr val="FFC66E"/>
                </a:solidFill>
              </a:rPr>
              <a:t>SlideTransition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}</a:t>
            </a:r>
            <a:endParaRPr b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39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Номер слайда"/>
          <p:cNvSpPr txBox="1"/>
          <p:nvPr>
            <p:ph type="sldNum" sz="quarter" idx="2"/>
          </p:nvPr>
        </p:nvSpPr>
        <p:spPr>
          <a:xfrm>
            <a:off x="23381842" y="12801600"/>
            <a:ext cx="73342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2" name="@Composable…"/>
          <p:cNvSpPr txBox="1"/>
          <p:nvPr>
            <p:ph type="body" idx="22"/>
          </p:nvPr>
        </p:nvSpPr>
        <p:spPr>
          <a:xfrm>
            <a:off x="717381" y="2540000"/>
            <a:ext cx="23537264" cy="2794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protected fun </a:t>
            </a:r>
            <a:r>
              <a:t>TopScreenContent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content: RendererContent&lt;StackState&gt; = </a:t>
            </a:r>
            <a:r>
              <a:rPr i="1">
                <a:solidFill>
                  <a:srgbClr val="9876AA"/>
                </a:solidFill>
              </a:rPr>
              <a:t>defaultRendererContent</a:t>
            </a:r>
            <a:endParaRPr i="1">
              <a:solidFill>
                <a:srgbClr val="9876AA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</p:txBody>
      </p:sp>
      <p:sp>
        <p:nvSpPr>
          <p:cNvPr id="1543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Номер слайда"/>
          <p:cNvSpPr txBox="1"/>
          <p:nvPr>
            <p:ph type="sldNum" sz="quarter" idx="2"/>
          </p:nvPr>
        </p:nvSpPr>
        <p:spPr>
          <a:xfrm>
            <a:off x="23381461" y="12801600"/>
            <a:ext cx="73418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6" name="@Composable…"/>
          <p:cNvSpPr txBox="1"/>
          <p:nvPr>
            <p:ph type="body" idx="22"/>
          </p:nvPr>
        </p:nvSpPr>
        <p:spPr>
          <a:xfrm>
            <a:off x="717381" y="2540000"/>
            <a:ext cx="23537264" cy="548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protected fun TopScreenContent(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content: RendererContent&lt;StackState&gt; = </a:t>
            </a:r>
            <a:r>
              <a:rPr i="1"/>
              <a:t>defaultRendererContent</a:t>
            </a:r>
            <a:endParaRPr i="1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typealias </a:t>
            </a:r>
            <a:r>
              <a:t>RendererContent&lt;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 = 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BB529"/>
                </a:solidFill>
              </a:rPr>
              <a:t>@Composable </a:t>
            </a:r>
            <a:r>
              <a:t>ComposeRendererScope&lt;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&gt;.() -&gt; Unit</a:t>
            </a:r>
          </a:p>
        </p:txBody>
      </p:sp>
      <p:sp>
        <p:nvSpPr>
          <p:cNvPr id="1547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Игорь Кареньков"/>
          <p:cNvSpPr txBox="1"/>
          <p:nvPr>
            <p:ph type="body" idx="21"/>
          </p:nvPr>
        </p:nvSpPr>
        <p:spPr>
          <a:xfrm>
            <a:off x="1206500" y="1016000"/>
            <a:ext cx="10132467" cy="156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Игорь Кареньков</a:t>
            </a:r>
          </a:p>
        </p:txBody>
      </p:sp>
      <p:sp>
        <p:nvSpPr>
          <p:cNvPr id="417" name="Овал"/>
          <p:cNvSpPr/>
          <p:nvPr>
            <p:ph type="body" idx="22"/>
          </p:nvPr>
        </p:nvSpPr>
        <p:spPr>
          <a:prstGeom prst="ellipse">
            <a:avLst/>
          </a:prstGeom>
          <a:blipFill>
            <a:blip r:embed="rId2"/>
          </a:blipFill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18" name="Номер слайда"/>
          <p:cNvSpPr txBox="1"/>
          <p:nvPr>
            <p:ph type="sldNum" sz="quarter" idx="2"/>
          </p:nvPr>
        </p:nvSpPr>
        <p:spPr>
          <a:xfrm>
            <a:off x="23577105" y="12827000"/>
            <a:ext cx="34290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6 лет в android разработке"/>
          <p:cNvSpPr txBox="1"/>
          <p:nvPr>
            <p:ph type="body" idx="23"/>
          </p:nvPr>
        </p:nvSpPr>
        <p:spPr>
          <a:xfrm>
            <a:off x="7747000" y="5034763"/>
            <a:ext cx="9733026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6 лет в android разработке</a:t>
            </a:r>
          </a:p>
        </p:txBody>
      </p:sp>
      <p:sp>
        <p:nvSpPr>
          <p:cNvPr id="420" name="TeamLead Mobile-Core @ hh.ru"/>
          <p:cNvSpPr txBox="1"/>
          <p:nvPr>
            <p:ph type="body" idx="24"/>
          </p:nvPr>
        </p:nvSpPr>
        <p:spPr>
          <a:xfrm>
            <a:off x="7747000" y="7071840"/>
            <a:ext cx="1084326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TeamLead Mobile-Core @ </a:t>
            </a:r>
            <a:r>
              <a:rPr u="sng">
                <a:hlinkClick r:id="rId3" invalidUrl="" action="" tgtFrame="" tooltip="" history="1" highlightClick="0" endSnd="0"/>
              </a:rPr>
              <a:t>hh.ru</a:t>
            </a:r>
          </a:p>
        </p:txBody>
      </p:sp>
      <p:sp>
        <p:nvSpPr>
          <p:cNvPr id="421" name="В свободное время лазаю по скалам 🧗🏻♂️"/>
          <p:cNvSpPr txBox="1"/>
          <p:nvPr>
            <p:ph type="body" idx="25"/>
          </p:nvPr>
        </p:nvSpPr>
        <p:spPr>
          <a:xfrm>
            <a:off x="7747000" y="8920177"/>
            <a:ext cx="14408658" cy="1104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 свободное время лазаю по скалам 🧗🏻‍♂️</a:t>
            </a:r>
          </a:p>
        </p:txBody>
      </p:sp>
      <p:pic>
        <p:nvPicPr>
          <p:cNvPr id="422" name="Изображение" descr="Изображение"/>
          <p:cNvPicPr>
            <a:picLocks noChangeAspect="1"/>
          </p:cNvPicPr>
          <p:nvPr>
            <p:ph type="pic" idx="26"/>
          </p:nvPr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23" name="@karenkovigor"/>
          <p:cNvSpPr txBox="1"/>
          <p:nvPr>
            <p:ph type="body" idx="27"/>
          </p:nvPr>
        </p:nvSpPr>
        <p:spPr>
          <a:xfrm>
            <a:off x="2854865" y="12134850"/>
            <a:ext cx="438531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@karenkovigor</a:t>
            </a:r>
          </a:p>
        </p:txBody>
      </p:sp>
      <p:pic>
        <p:nvPicPr>
          <p:cNvPr id="424" name="Изображение" descr="Изображение"/>
          <p:cNvPicPr>
            <a:picLocks noChangeAspect="1"/>
          </p:cNvPicPr>
          <p:nvPr>
            <p:ph type="pic" idx="30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828945" y="11938000"/>
            <a:ext cx="1270001" cy="1270000"/>
          </a:xfrm>
          <a:prstGeom prst="rect">
            <a:avLst/>
          </a:prstGeom>
        </p:spPr>
      </p:pic>
      <p:sp>
        <p:nvSpPr>
          <p:cNvPr id="425" name="KarenkovID"/>
          <p:cNvSpPr txBox="1"/>
          <p:nvPr>
            <p:ph type="body" idx="31"/>
          </p:nvPr>
        </p:nvSpPr>
        <p:spPr>
          <a:xfrm>
            <a:off x="10477869" y="12134850"/>
            <a:ext cx="344805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KarenkovID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Номер слайда"/>
          <p:cNvSpPr txBox="1"/>
          <p:nvPr>
            <p:ph type="sldNum" sz="quarter" idx="2"/>
          </p:nvPr>
        </p:nvSpPr>
        <p:spPr>
          <a:xfrm>
            <a:off x="23458995" y="12827000"/>
            <a:ext cx="57912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4" name="Как работает"/>
          <p:cNvSpPr txBox="1"/>
          <p:nvPr>
            <p:ph type="body" idx="21"/>
          </p:nvPr>
        </p:nvSpPr>
        <p:spPr>
          <a:xfrm>
            <a:off x="5925794" y="4362450"/>
            <a:ext cx="8760334" cy="177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1000"/>
            </a:lvl1pPr>
          </a:lstStyle>
          <a:p>
            <a:pPr/>
            <a:r>
              <a:t>Как работает</a:t>
            </a:r>
          </a:p>
        </p:txBody>
      </p:sp>
      <p:sp>
        <p:nvSpPr>
          <p:cNvPr id="495" name="rememberSaveable?"/>
          <p:cNvSpPr txBox="1"/>
          <p:nvPr>
            <p:ph type="body" idx="22"/>
          </p:nvPr>
        </p:nvSpPr>
        <p:spPr>
          <a:xfrm>
            <a:off x="3804449" y="6521450"/>
            <a:ext cx="13003023" cy="177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1000"/>
            </a:lvl1pPr>
          </a:lstStyle>
          <a:p>
            <a:pPr/>
            <a:r>
              <a:t>rememberSaveable?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Номер слайда"/>
          <p:cNvSpPr txBox="1"/>
          <p:nvPr>
            <p:ph type="sldNum" sz="quarter" idx="2"/>
          </p:nvPr>
        </p:nvSpPr>
        <p:spPr>
          <a:xfrm>
            <a:off x="23340885" y="12801600"/>
            <a:ext cx="81534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0" name="@Composable…"/>
          <p:cNvSpPr txBox="1"/>
          <p:nvPr>
            <p:ph type="body" idx="22"/>
          </p:nvPr>
        </p:nvSpPr>
        <p:spPr>
          <a:xfrm>
            <a:off x="717381" y="2540000"/>
            <a:ext cx="23537264" cy="8851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protected fun TopScreenContent(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content: RendererContent&lt;StackState&gt; = </a:t>
            </a:r>
            <a:r>
              <a:rPr i="1"/>
              <a:t>defaultRendererContent</a:t>
            </a:r>
            <a:endParaRPr i="1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typealias RendererContent&lt;State&gt; = 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 ComposeRendererScope&lt;State&gt;.() -&gt; Unit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ComposeRendererScope&lt;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: NavigationState&gt;(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oldState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A9B7C6"/>
                </a:solidFill>
              </a:rPr>
              <a:t>?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</a:t>
            </a:r>
            <a:r>
              <a:rPr>
                <a:solidFill>
                  <a:srgbClr val="9876AA"/>
                </a:solidFill>
              </a:rPr>
              <a:t>newState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A9B7C6"/>
                </a:solidFill>
              </a:rPr>
              <a:t>?</a:t>
            </a:r>
            <a:r>
              <a:t>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</a:t>
            </a:r>
            <a:r>
              <a:rPr>
                <a:solidFill>
                  <a:srgbClr val="9876AA"/>
                </a:solidFill>
              </a:rPr>
              <a:t>screen</a:t>
            </a:r>
            <a:r>
              <a:rPr>
                <a:solidFill>
                  <a:srgbClr val="A9B7C6"/>
                </a:solidFill>
              </a:rPr>
              <a:t>: Screen</a:t>
            </a:r>
            <a:r>
              <a:t>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</p:txBody>
      </p:sp>
      <p:sp>
        <p:nvSpPr>
          <p:cNvPr id="1551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Номер слайда"/>
          <p:cNvSpPr txBox="1"/>
          <p:nvPr>
            <p:ph type="sldNum" sz="quarter" idx="2"/>
          </p:nvPr>
        </p:nvSpPr>
        <p:spPr>
          <a:xfrm>
            <a:off x="23380699" y="12801600"/>
            <a:ext cx="73571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4" name="@Composable…"/>
          <p:cNvSpPr txBox="1"/>
          <p:nvPr>
            <p:ph type="body" idx="22"/>
          </p:nvPr>
        </p:nvSpPr>
        <p:spPr>
          <a:xfrm>
            <a:off x="717381" y="2540000"/>
            <a:ext cx="23537264" cy="8851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protected fun </a:t>
            </a:r>
            <a:r>
              <a:t>TopScreenContent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content: RendererContent&lt;StackState&gt; = </a:t>
            </a:r>
            <a:r>
              <a:rPr i="1">
                <a:solidFill>
                  <a:srgbClr val="9876AA"/>
                </a:solidFill>
              </a:rPr>
              <a:t>defaultRendererContent</a:t>
            </a:r>
            <a:endParaRPr i="1">
              <a:solidFill>
                <a:srgbClr val="9876AA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typealias </a:t>
            </a:r>
            <a:r>
              <a:t>RendererContent&lt;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 = 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BBB529"/>
                </a:solidFill>
              </a:rPr>
              <a:t>@Composable </a:t>
            </a:r>
            <a:r>
              <a:t>ComposeRendererScope&lt;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&gt;.() -&gt; Unit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ComposeRendererScope&lt;</a:t>
            </a:r>
            <a:r>
              <a:rPr>
                <a:solidFill>
                  <a:srgbClr val="21999D"/>
                </a:solidFill>
              </a:rPr>
              <a:t>State</a:t>
            </a:r>
            <a:r>
              <a:t>: NavigationState&gt;(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oldState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A9B7C6"/>
                </a:solidFill>
              </a:rPr>
              <a:t>?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</a:t>
            </a:r>
            <a:r>
              <a:rPr>
                <a:solidFill>
                  <a:srgbClr val="9876AA"/>
                </a:solidFill>
              </a:rPr>
              <a:t>newState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21999D"/>
                </a:solidFill>
              </a:rPr>
              <a:t>State</a:t>
            </a:r>
            <a:r>
              <a:rPr>
                <a:solidFill>
                  <a:srgbClr val="A9B7C6"/>
                </a:solidFill>
              </a:rPr>
              <a:t>?</a:t>
            </a:r>
            <a:r>
              <a:t>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</a:t>
            </a:r>
            <a:r>
              <a:rPr>
                <a:solidFill>
                  <a:srgbClr val="9876AA"/>
                </a:solidFill>
              </a:rPr>
              <a:t>screen</a:t>
            </a:r>
            <a:r>
              <a:rPr>
                <a:solidFill>
                  <a:srgbClr val="A9B7C6"/>
                </a:solidFill>
              </a:rPr>
              <a:t>: Screen</a:t>
            </a:r>
            <a:r>
              <a:t>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</p:txBody>
      </p:sp>
      <p:sp>
        <p:nvSpPr>
          <p:cNvPr id="1555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Номер слайда"/>
          <p:cNvSpPr txBox="1"/>
          <p:nvPr>
            <p:ph type="sldNum" sz="quarter" idx="2"/>
          </p:nvPr>
        </p:nvSpPr>
        <p:spPr>
          <a:xfrm>
            <a:off x="23344695" y="12801600"/>
            <a:ext cx="80772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8" name="@Composable…"/>
          <p:cNvSpPr txBox="1"/>
          <p:nvPr>
            <p:ph type="body" idx="22"/>
          </p:nvPr>
        </p:nvSpPr>
        <p:spPr>
          <a:xfrm>
            <a:off x="717381" y="2052762"/>
            <a:ext cx="23537264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@OptIn</a:t>
            </a:r>
            <a:r>
              <a:rPr>
                <a:solidFill>
                  <a:srgbClr val="A9B7C6"/>
                </a:solidFill>
              </a:rPr>
              <a:t>(</a:t>
            </a:r>
            <a:r>
              <a:t>ExperimentalAnimationApi</a:t>
            </a:r>
            <a:r>
              <a:rPr>
                <a:solidFill>
                  <a:srgbClr val="A9B7C6"/>
                </a:solidFill>
              </a:rPr>
              <a:t>::</a:t>
            </a:r>
            <a:r>
              <a:rPr>
                <a:solidFill>
                  <a:srgbClr val="CC7831"/>
                </a:solidFill>
              </a:rPr>
              <a:t>class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t>ComposeRendererScope&lt;StackState&gt;.</a:t>
            </a:r>
            <a:r>
              <a:rPr>
                <a:solidFill>
                  <a:srgbClr val="FFC66E"/>
                </a:solidFill>
              </a:rPr>
              <a:t>SlideTransition</a:t>
            </a:r>
            <a:r>
              <a:t>() {</a:t>
            </a:r>
          </a:p>
          <a:p>
            <a:pPr defTabSz="457200">
              <a:defRPr i="1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A9B7C6"/>
                </a:solidFill>
              </a:rPr>
              <a:t>    </a:t>
            </a:r>
            <a:r>
              <a:t>ScreenTransition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transitionSpec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defRPr i="1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>
                <a:solidFill>
                  <a:srgbClr val="A9B7C6"/>
                </a:solidFill>
              </a:rPr>
              <a:t>            </a:t>
            </a:r>
            <a:r>
              <a:rPr i="0">
                <a:solidFill>
                  <a:srgbClr val="CC7831"/>
                </a:solidFill>
              </a:rPr>
              <a:t>val </a:t>
            </a:r>
            <a:r>
              <a:rPr i="0">
                <a:solidFill>
                  <a:srgbClr val="A9B7C6"/>
                </a:solidFill>
              </a:rPr>
              <a:t>transitionType = </a:t>
            </a:r>
            <a:r>
              <a:t>calculateStackTransitionType</a:t>
            </a:r>
            <a:r>
              <a:rPr i="0">
                <a:solidFill>
                  <a:srgbClr val="A9B7C6"/>
                </a:solidFill>
              </a:rPr>
              <a:t>()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...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defRPr b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)</a:t>
            </a:r>
            <a:endParaRPr b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59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Номер слайда"/>
          <p:cNvSpPr txBox="1"/>
          <p:nvPr>
            <p:ph type="sldNum" sz="quarter" idx="2"/>
          </p:nvPr>
        </p:nvSpPr>
        <p:spPr>
          <a:xfrm>
            <a:off x="23347171" y="12801600"/>
            <a:ext cx="80276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2" name="val transitionType = calculateStackTransitionType()"/>
          <p:cNvSpPr txBox="1"/>
          <p:nvPr>
            <p:ph type="body" idx="22"/>
          </p:nvPr>
        </p:nvSpPr>
        <p:spPr>
          <a:xfrm>
            <a:off x="717381" y="2052762"/>
            <a:ext cx="23537264" cy="132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 i="1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CC7831"/>
                </a:solidFill>
              </a:rPr>
              <a:t>val </a:t>
            </a:r>
            <a:r>
              <a:rPr i="0">
                <a:solidFill>
                  <a:srgbClr val="A9B7C6"/>
                </a:solidFill>
              </a:rPr>
              <a:t>transitionType = </a:t>
            </a:r>
            <a:r>
              <a:t>calculateStackTransitionType</a:t>
            </a:r>
            <a:r>
              <a:rPr i="0">
                <a:solidFill>
                  <a:srgbClr val="A9B7C6"/>
                </a:solidFill>
              </a:rPr>
              <a:t>()</a:t>
            </a:r>
          </a:p>
        </p:txBody>
      </p:sp>
      <p:sp>
        <p:nvSpPr>
          <p:cNvPr id="1563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Номер слайда"/>
          <p:cNvSpPr txBox="1"/>
          <p:nvPr>
            <p:ph type="sldNum" sz="quarter" idx="2"/>
          </p:nvPr>
        </p:nvSpPr>
        <p:spPr>
          <a:xfrm>
            <a:off x="23345266" y="12801600"/>
            <a:ext cx="80657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6" name="val transitionType: StackTransitionType =…"/>
          <p:cNvSpPr txBox="1"/>
          <p:nvPr>
            <p:ph type="body" idx="22"/>
          </p:nvPr>
        </p:nvSpPr>
        <p:spPr>
          <a:xfrm>
            <a:off x="717381" y="2052762"/>
            <a:ext cx="23537264" cy="132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 i="1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CC7831"/>
                </a:solidFill>
              </a:rPr>
              <a:t>val </a:t>
            </a:r>
            <a:r>
              <a:rPr i="0">
                <a:solidFill>
                  <a:srgbClr val="A9B7C6"/>
                </a:solidFill>
              </a:rPr>
              <a:t>transitionType: StackTransitionType = </a:t>
            </a:r>
            <a:endParaRPr i="0">
              <a:solidFill>
                <a:srgbClr val="A9B7C6"/>
              </a:solidFill>
            </a:endParaRPr>
          </a:p>
          <a:p>
            <a:pPr defTabSz="457200">
              <a:defRPr i="1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A9B7C6"/>
                </a:solidFill>
              </a:rPr>
              <a:t>                            </a:t>
            </a:r>
            <a:r>
              <a:rPr>
                <a:solidFill>
                  <a:srgbClr val="ABB7C4"/>
                </a:solidFill>
              </a:rPr>
              <a:t>calculateStackTransitionType</a:t>
            </a:r>
            <a:r>
              <a:rPr i="0">
                <a:solidFill>
                  <a:srgbClr val="ABB7C4"/>
                </a:solidFill>
              </a:rPr>
              <a:t>(</a:t>
            </a:r>
            <a:r>
              <a:rPr i="0">
                <a:solidFill>
                  <a:srgbClr val="9876AA"/>
                </a:solidFill>
              </a:rPr>
              <a:t>oldState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9876AA"/>
                </a:solidFill>
              </a:rPr>
              <a:t>newState</a:t>
            </a:r>
            <a:r>
              <a:rPr i="0">
                <a:solidFill>
                  <a:srgbClr val="ACB7C4"/>
                </a:solidFill>
              </a:rPr>
              <a:t>)</a:t>
            </a:r>
          </a:p>
        </p:txBody>
      </p:sp>
      <p:sp>
        <p:nvSpPr>
          <p:cNvPr id="1567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Номер слайда"/>
          <p:cNvSpPr txBox="1"/>
          <p:nvPr>
            <p:ph type="sldNum" sz="quarter" idx="2"/>
          </p:nvPr>
        </p:nvSpPr>
        <p:spPr>
          <a:xfrm>
            <a:off x="23343171" y="12801600"/>
            <a:ext cx="8107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0" name="val transitionType: StackTransitionType =…"/>
          <p:cNvSpPr txBox="1"/>
          <p:nvPr>
            <p:ph type="body" idx="22"/>
          </p:nvPr>
        </p:nvSpPr>
        <p:spPr>
          <a:xfrm>
            <a:off x="717381" y="2052762"/>
            <a:ext cx="23537264" cy="558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 i="1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CC7831"/>
                </a:solidFill>
              </a:rPr>
              <a:t>val </a:t>
            </a:r>
            <a:r>
              <a:rPr i="0">
                <a:solidFill>
                  <a:srgbClr val="A9B7C6"/>
                </a:solidFill>
              </a:rPr>
              <a:t>transitionType: StackTransitionType = </a:t>
            </a:r>
            <a:endParaRPr i="0">
              <a:solidFill>
                <a:srgbClr val="A9B7C6"/>
              </a:solidFill>
            </a:endParaRPr>
          </a:p>
          <a:p>
            <a:pPr defTabSz="457200">
              <a:defRPr i="1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A9B7C6"/>
                </a:solidFill>
              </a:rPr>
              <a:t>                            </a:t>
            </a:r>
            <a:r>
              <a:rPr>
                <a:solidFill>
                  <a:srgbClr val="ABB7C4"/>
                </a:solidFill>
              </a:rPr>
              <a:t>calculateStackTransitionType</a:t>
            </a:r>
            <a:r>
              <a:rPr i="0">
                <a:solidFill>
                  <a:srgbClr val="ABB7C4"/>
                </a:solidFill>
              </a:rPr>
              <a:t>(</a:t>
            </a:r>
            <a:r>
              <a:rPr i="0">
                <a:solidFill>
                  <a:srgbClr val="9876AA"/>
                </a:solidFill>
              </a:rPr>
              <a:t>oldState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9876AA"/>
                </a:solidFill>
              </a:rPr>
              <a:t>newState</a:t>
            </a:r>
            <a:r>
              <a:rPr i="0">
                <a:solidFill>
                  <a:srgbClr val="ACB7C4"/>
                </a:solidFill>
              </a:rPr>
              <a:t>)</a:t>
            </a:r>
            <a:endParaRPr i="0">
              <a:solidFill>
                <a:srgbClr val="ACB7C4"/>
              </a:solidFill>
            </a:endParaRPr>
          </a:p>
          <a:p>
            <a:pPr defTabSz="457200">
              <a:defRPr i="1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i="0">
              <a:solidFill>
                <a:srgbClr val="ACB7C4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enum class </a:t>
            </a:r>
            <a:r>
              <a:t>StackTransitionType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1">
                <a:solidFill>
                  <a:srgbClr val="9876AA"/>
                </a:solidFill>
              </a:rPr>
              <a:t>Push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 i="1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CC7831"/>
                </a:solidFill>
              </a:rPr>
              <a:t>    </a:t>
            </a:r>
            <a:r>
              <a:t>Replace</a:t>
            </a:r>
            <a:r>
              <a:rPr i="0">
                <a:solidFill>
                  <a:srgbClr val="CC7831"/>
                </a:solidFill>
              </a:rPr>
              <a:t>,</a:t>
            </a:r>
            <a:endParaRPr i="0"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1">
                <a:solidFill>
                  <a:srgbClr val="9876AA"/>
                </a:solidFill>
              </a:rPr>
              <a:t>Pop</a:t>
            </a:r>
            <a:r>
              <a:t>,</a:t>
            </a:r>
          </a:p>
          <a:p>
            <a:pPr defTabSz="457200">
              <a:defRPr i="1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CC7831"/>
                </a:solidFill>
              </a:rPr>
              <a:t>    </a:t>
            </a:r>
            <a:r>
              <a:t>Idle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71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Номер слайда"/>
          <p:cNvSpPr txBox="1"/>
          <p:nvPr>
            <p:ph type="sldNum" sz="quarter" idx="2"/>
          </p:nvPr>
        </p:nvSpPr>
        <p:spPr>
          <a:xfrm>
            <a:off x="23343171" y="12801600"/>
            <a:ext cx="8107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4" name="val transitionType = calculateStackTransitionType()…"/>
          <p:cNvSpPr txBox="1"/>
          <p:nvPr>
            <p:ph type="body" idx="22"/>
          </p:nvPr>
        </p:nvSpPr>
        <p:spPr>
          <a:xfrm>
            <a:off x="717381" y="2052762"/>
            <a:ext cx="23537264" cy="9855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 i="1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CC7831"/>
                </a:solidFill>
              </a:rPr>
              <a:t>val </a:t>
            </a:r>
            <a:r>
              <a:rPr i="0">
                <a:solidFill>
                  <a:srgbClr val="A9B7C6"/>
                </a:solidFill>
              </a:rPr>
              <a:t>transitionType = </a:t>
            </a:r>
            <a:r>
              <a:t>calculateStackTransitionType</a:t>
            </a:r>
            <a:r>
              <a:rPr i="0">
                <a:solidFill>
                  <a:srgbClr val="A9B7C6"/>
                </a:solidFill>
              </a:rPr>
              <a:t>()</a:t>
            </a: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when </a:t>
            </a:r>
            <a:r>
              <a:rPr>
                <a:solidFill>
                  <a:srgbClr val="A9B7C6"/>
                </a:solidFill>
              </a:rPr>
              <a:t>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transitionType == StackTransitionType.</a:t>
            </a:r>
            <a:r>
              <a:rPr i="1">
                <a:solidFill>
                  <a:srgbClr val="9876AA"/>
                </a:solidFill>
              </a:rPr>
              <a:t>Replace </a:t>
            </a:r>
            <a:r>
              <a:t>-&gt;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scaleIn</a:t>
            </a:r>
            <a:r>
              <a:t>(</a:t>
            </a:r>
            <a:r>
              <a:rPr>
                <a:solidFill>
                  <a:srgbClr val="467CDA"/>
                </a:solidFill>
              </a:rPr>
              <a:t>initialScale = </a:t>
            </a:r>
            <a:r>
              <a:rPr>
                <a:solidFill>
                  <a:srgbClr val="6897BB"/>
                </a:solidFill>
              </a:rPr>
              <a:t>2f</a:t>
            </a:r>
            <a:r>
              <a:t>) + </a:t>
            </a:r>
            <a:r>
              <a:rPr i="1"/>
              <a:t>fadeIn</a:t>
            </a:r>
            <a:r>
              <a:t>() </a:t>
            </a:r>
            <a:r>
              <a:rPr i="1">
                <a:solidFill>
                  <a:srgbClr val="FFC66E"/>
                </a:solidFill>
              </a:rPr>
              <a:t>with </a:t>
            </a:r>
            <a:r>
              <a:rPr i="1"/>
              <a:t>fadeOut</a:t>
            </a:r>
            <a:r>
              <a:t>()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else </a:t>
            </a:r>
            <a:r>
              <a:rPr>
                <a:solidFill>
                  <a:srgbClr val="A9B7C6"/>
                </a:solidFill>
              </a:rPr>
              <a:t>-&gt; {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(initialOffset</a:t>
            </a:r>
            <a:r>
              <a:rPr>
                <a:solidFill>
                  <a:srgbClr val="CC7831"/>
                </a:solidFill>
              </a:rPr>
              <a:t>, </a:t>
            </a:r>
            <a:r>
              <a:t>targetOffset) = </a:t>
            </a:r>
            <a:r>
              <a:rPr>
                <a:solidFill>
                  <a:srgbClr val="CC7831"/>
                </a:solidFill>
              </a:rPr>
              <a:t>when </a:t>
            </a:r>
            <a:r>
              <a:t>(transitionType)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StackTransitionType.</a:t>
            </a:r>
            <a:r>
              <a:rPr i="1">
                <a:solidFill>
                  <a:srgbClr val="9876AA"/>
                </a:solidFill>
              </a:rPr>
              <a:t>Pop </a:t>
            </a:r>
            <a:r>
              <a:t>-&gt;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 </a:t>
            </a:r>
            <a:r>
              <a:rPr i="1">
                <a:solidFill>
                  <a:srgbClr val="FFC66E"/>
                </a:solidFill>
              </a:rPr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CC7831"/>
                </a:solidFill>
              </a:rPr>
              <a:t>else </a:t>
            </a:r>
            <a:r>
              <a:t>-&gt;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 </a:t>
            </a:r>
            <a:r>
              <a:rPr i="1">
                <a:solidFill>
                  <a:srgbClr val="FFC66E"/>
                </a:solidFill>
              </a:rPr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slideInHorizontally</a:t>
            </a:r>
            <a:r>
              <a:t>(</a:t>
            </a:r>
            <a:r>
              <a:rPr>
                <a:solidFill>
                  <a:srgbClr val="467CDA"/>
                </a:solidFill>
              </a:rPr>
              <a:t>initialOffsetX = </a:t>
            </a:r>
            <a:r>
              <a:t>initialOffset) </a:t>
            </a:r>
            <a:r>
              <a:rPr i="1">
                <a:solidFill>
                  <a:srgbClr val="FFC66E"/>
                </a:solidFill>
              </a:rPr>
              <a:t>with</a:t>
            </a:r>
            <a:endParaRPr i="1">
              <a:solidFill>
                <a:srgbClr val="FFC66E"/>
              </a:solidFill>
            </a:endParaRPr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C66E"/>
                </a:solidFill>
              </a:rPr>
              <a:t>                </a:t>
            </a:r>
            <a:r>
              <a:t>slideOutHorizontally</a:t>
            </a:r>
            <a:r>
              <a:rPr i="0"/>
              <a:t>(</a:t>
            </a:r>
            <a:r>
              <a:rPr i="0">
                <a:solidFill>
                  <a:srgbClr val="467CDA"/>
                </a:solidFill>
              </a:rPr>
              <a:t>targetOffsetX = </a:t>
            </a:r>
            <a:r>
              <a:rPr i="0"/>
              <a:t>targetOffset)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75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Номер слайда"/>
          <p:cNvSpPr txBox="1"/>
          <p:nvPr>
            <p:ph type="sldNum" sz="quarter" idx="2"/>
          </p:nvPr>
        </p:nvSpPr>
        <p:spPr>
          <a:xfrm>
            <a:off x="23355172" y="12801600"/>
            <a:ext cx="78676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8" name="val transitionType = calculateStackTransitionType()…"/>
          <p:cNvSpPr txBox="1"/>
          <p:nvPr>
            <p:ph type="body" idx="22"/>
          </p:nvPr>
        </p:nvSpPr>
        <p:spPr>
          <a:xfrm>
            <a:off x="717381" y="2052762"/>
            <a:ext cx="23537264" cy="9855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val transitionType = </a:t>
            </a:r>
            <a:r>
              <a:t>calculateStackTransitionType</a:t>
            </a:r>
            <a:r>
              <a:rPr i="0"/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when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transitionType == StackTransitionType.</a:t>
            </a:r>
            <a:r>
              <a:rPr i="1">
                <a:solidFill>
                  <a:srgbClr val="9876AA"/>
                </a:solidFill>
              </a:rPr>
              <a:t>Replace </a:t>
            </a:r>
            <a:r>
              <a:t>-&gt;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scaleIn</a:t>
            </a:r>
            <a:r>
              <a:t>(</a:t>
            </a:r>
            <a:r>
              <a:rPr>
                <a:solidFill>
                  <a:srgbClr val="467CDA"/>
                </a:solidFill>
              </a:rPr>
              <a:t>initialScale = </a:t>
            </a:r>
            <a:r>
              <a:rPr>
                <a:solidFill>
                  <a:srgbClr val="6897BB"/>
                </a:solidFill>
              </a:rPr>
              <a:t>2f</a:t>
            </a:r>
            <a:r>
              <a:t>) + </a:t>
            </a:r>
            <a:r>
              <a:rPr i="1"/>
              <a:t>fadeIn</a:t>
            </a:r>
            <a:r>
              <a:t>() </a:t>
            </a:r>
            <a:r>
              <a:rPr i="1">
                <a:solidFill>
                  <a:srgbClr val="FFC66E"/>
                </a:solidFill>
              </a:rPr>
              <a:t>with </a:t>
            </a:r>
            <a:r>
              <a:rPr i="1"/>
              <a:t>fadeOut</a:t>
            </a:r>
            <a:r>
              <a:t>()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5F5F5F"/>
                </a:solidFill>
              </a:rPr>
              <a:t>else -&gt; {</a:t>
            </a:r>
            <a:endParaRPr>
              <a:solidFill>
                <a:srgbClr val="5F5F5F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(initialOffset, targetOffset) = when (transitionType)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StackTransitionType.</a:t>
            </a:r>
            <a:r>
              <a:rPr i="1"/>
              <a:t>Pop </a:t>
            </a:r>
            <a:r>
              <a:t>-&gt;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 </a:t>
            </a:r>
            <a:r>
              <a:rPr i="1"/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else -&gt;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 </a:t>
            </a:r>
            <a:r>
              <a:rPr i="1"/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slideInHorizontally</a:t>
            </a:r>
            <a:r>
              <a:t>(initialOffsetX = initialOffset) </a:t>
            </a:r>
            <a:r>
              <a:rPr i="1"/>
              <a:t>with</a:t>
            </a:r>
            <a:endParaRPr i="1"/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slideOutHorizontally</a:t>
            </a:r>
            <a:r>
              <a:rPr i="0"/>
              <a:t>(targetOffsetX = targetOffset)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79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Номер слайда"/>
          <p:cNvSpPr txBox="1"/>
          <p:nvPr>
            <p:ph type="sldNum" sz="quarter" idx="2"/>
          </p:nvPr>
        </p:nvSpPr>
        <p:spPr>
          <a:xfrm>
            <a:off x="23343552" y="12801600"/>
            <a:ext cx="81000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2" name="val transitionType = calculateStackTransitionType()…"/>
          <p:cNvSpPr txBox="1"/>
          <p:nvPr>
            <p:ph type="body" idx="22"/>
          </p:nvPr>
        </p:nvSpPr>
        <p:spPr>
          <a:xfrm>
            <a:off x="717381" y="2052762"/>
            <a:ext cx="23537264" cy="9855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val transitionType = </a:t>
            </a:r>
            <a:r>
              <a:t>calculateStackTransitionType</a:t>
            </a:r>
            <a:r>
              <a:rPr i="0"/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when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transitionType == StackTransitionType.</a:t>
            </a:r>
            <a:r>
              <a:rPr i="1"/>
              <a:t>Replace </a:t>
            </a:r>
            <a:r>
              <a:t>-&gt;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scaleIn</a:t>
            </a:r>
            <a:r>
              <a:t>(initialScale = 2f) + </a:t>
            </a:r>
            <a:r>
              <a:rPr i="1"/>
              <a:t>fadeIn</a:t>
            </a:r>
            <a:r>
              <a:t>() </a:t>
            </a:r>
            <a:r>
              <a:rPr i="1"/>
              <a:t>with fadeOut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else -&gt; {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(initialOffset</a:t>
            </a:r>
            <a:r>
              <a:rPr>
                <a:solidFill>
                  <a:srgbClr val="CC7831"/>
                </a:solidFill>
              </a:rPr>
              <a:t>, </a:t>
            </a:r>
            <a:r>
              <a:t>targetOffset) = </a:t>
            </a:r>
            <a:r>
              <a:rPr>
                <a:solidFill>
                  <a:srgbClr val="CC7831"/>
                </a:solidFill>
              </a:rPr>
              <a:t>when </a:t>
            </a:r>
            <a:r>
              <a:t>(transitionType)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StackTransitionType.</a:t>
            </a:r>
            <a:r>
              <a:rPr i="1">
                <a:solidFill>
                  <a:srgbClr val="9876AA"/>
                </a:solidFill>
              </a:rPr>
              <a:t>Pop </a:t>
            </a:r>
            <a:r>
              <a:t>-&gt;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 </a:t>
            </a:r>
            <a:r>
              <a:rPr i="1">
                <a:solidFill>
                  <a:srgbClr val="FFC66E"/>
                </a:solidFill>
              </a:rPr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CC7831"/>
                </a:solidFill>
              </a:rPr>
              <a:t>else </a:t>
            </a:r>
            <a:r>
              <a:t>-&gt;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 </a:t>
            </a:r>
            <a:r>
              <a:rPr i="1">
                <a:solidFill>
                  <a:srgbClr val="FFC66E"/>
                </a:solidFill>
              </a:rPr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slideInHorizontally</a:t>
            </a:r>
            <a:r>
              <a:t>(</a:t>
            </a:r>
            <a:r>
              <a:rPr>
                <a:solidFill>
                  <a:srgbClr val="467CDA"/>
                </a:solidFill>
              </a:rPr>
              <a:t>initialOffsetX = </a:t>
            </a:r>
            <a:r>
              <a:t>initialOffset) </a:t>
            </a:r>
            <a:r>
              <a:rPr i="1">
                <a:solidFill>
                  <a:srgbClr val="FFC66E"/>
                </a:solidFill>
              </a:rPr>
              <a:t>with</a:t>
            </a:r>
            <a:endParaRPr i="1">
              <a:solidFill>
                <a:srgbClr val="FFC66E"/>
              </a:solidFill>
            </a:endParaRPr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C66E"/>
                </a:solidFill>
              </a:rPr>
              <a:t>                </a:t>
            </a:r>
            <a:r>
              <a:t>slideOutHorizontally</a:t>
            </a:r>
            <a:r>
              <a:rPr i="0"/>
              <a:t>(</a:t>
            </a:r>
            <a:r>
              <a:rPr i="0">
                <a:solidFill>
                  <a:srgbClr val="467CDA"/>
                </a:solidFill>
              </a:rPr>
              <a:t>targetOffsetX = </a:t>
            </a:r>
            <a:r>
              <a:rPr i="0"/>
              <a:t>targetOffset)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83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Номер слайда"/>
          <p:cNvSpPr txBox="1"/>
          <p:nvPr>
            <p:ph type="sldNum" sz="quarter" idx="2"/>
          </p:nvPr>
        </p:nvSpPr>
        <p:spPr>
          <a:xfrm>
            <a:off x="23343171" y="12801600"/>
            <a:ext cx="8107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6" name="val transitionType = calculateStackTransitionType()…"/>
          <p:cNvSpPr txBox="1"/>
          <p:nvPr>
            <p:ph type="body" idx="22"/>
          </p:nvPr>
        </p:nvSpPr>
        <p:spPr>
          <a:xfrm>
            <a:off x="717381" y="2052762"/>
            <a:ext cx="23537264" cy="9855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val transitionType = </a:t>
            </a:r>
            <a:r>
              <a:t>calculateStackTransitionType</a:t>
            </a:r>
            <a:r>
              <a:rPr i="0"/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when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transitionType == StackTransitionType.</a:t>
            </a:r>
            <a:r>
              <a:rPr i="1"/>
              <a:t>Replace </a:t>
            </a:r>
            <a:r>
              <a:t>-&gt;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scaleIn</a:t>
            </a:r>
            <a:r>
              <a:t>(initialScale = 2f) + </a:t>
            </a:r>
            <a:r>
              <a:rPr i="1"/>
              <a:t>fadeIn</a:t>
            </a:r>
            <a:r>
              <a:t>() </a:t>
            </a:r>
            <a:r>
              <a:rPr i="1"/>
              <a:t>with fadeOut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else -&gt; {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(initialOffset, targetOffset) = when (transitionType)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StackTransitionType.</a:t>
            </a:r>
            <a:r>
              <a:rPr i="1">
                <a:solidFill>
                  <a:srgbClr val="9876AA"/>
                </a:solidFill>
              </a:rPr>
              <a:t>Pop </a:t>
            </a:r>
            <a:r>
              <a:t>-&gt;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 </a:t>
            </a:r>
            <a:r>
              <a:rPr i="1">
                <a:solidFill>
                  <a:srgbClr val="FFC66E"/>
                </a:solidFill>
              </a:rPr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5F5F5F"/>
                </a:solidFill>
              </a:rPr>
              <a:t>else -&gt; </a:t>
            </a:r>
            <a:endParaRPr>
              <a:solidFill>
                <a:srgbClr val="5F5F5F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 </a:t>
            </a:r>
            <a:r>
              <a:rPr i="1"/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slideInHorizontally</a:t>
            </a:r>
            <a:r>
              <a:t>(initialOffsetX = initialOffset) </a:t>
            </a:r>
            <a:r>
              <a:rPr i="1"/>
              <a:t>with</a:t>
            </a:r>
            <a:endParaRPr i="1"/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slideOutHorizontally</a:t>
            </a:r>
            <a:r>
              <a:rPr i="0"/>
              <a:t>(targetOffsetX = targetOffset)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87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A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@Composable…"/>
          <p:cNvSpPr txBox="1"/>
          <p:nvPr>
            <p:ph type="body" idx="22"/>
          </p:nvPr>
        </p:nvSpPr>
        <p:spPr>
          <a:xfrm>
            <a:off x="337170" y="-127000"/>
            <a:ext cx="23709660" cy="1397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100"/>
              </a:lnSpc>
              <a:defRPr sz="43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A9B7C6"/>
                </a:solidFill>
              </a:rPr>
              <a:t>&lt;</a:t>
            </a:r>
            <a:r>
              <a:rPr>
                <a:solidFill>
                  <a:srgbClr val="21999D"/>
                </a:solidFill>
              </a:rPr>
              <a:t>T </a:t>
            </a:r>
            <a:r>
              <a:rPr>
                <a:solidFill>
                  <a:srgbClr val="A9B7C6"/>
                </a:solidFill>
              </a:rPr>
              <a:t>: Any&gt; </a:t>
            </a:r>
            <a:r>
              <a:t>rememberSaveable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vararg </a:t>
            </a:r>
            <a:r>
              <a:t>inputs: Any?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saver: Saver&lt;</a:t>
            </a:r>
            <a:r>
              <a:rPr>
                <a:solidFill>
                  <a:srgbClr val="21999D"/>
                </a:solidFill>
              </a:rPr>
              <a:t>T</a:t>
            </a:r>
            <a:r>
              <a:rPr>
                <a:solidFill>
                  <a:srgbClr val="CC7831"/>
                </a:solidFill>
              </a:rPr>
              <a:t>, out </a:t>
            </a:r>
            <a:r>
              <a:t>Any&gt; = </a:t>
            </a:r>
            <a:r>
              <a:rPr i="1"/>
              <a:t>autoSaver</a:t>
            </a:r>
            <a:r>
              <a:t>()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key: String? = </a:t>
            </a:r>
            <a:r>
              <a:rPr>
                <a:solidFill>
                  <a:srgbClr val="CC7831"/>
                </a:solidFill>
              </a:rPr>
              <a:t>null,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init: () -&gt; </a:t>
            </a:r>
            <a:r>
              <a:rPr>
                <a:solidFill>
                  <a:srgbClr val="21999D"/>
                </a:solidFill>
              </a:rPr>
              <a:t>T</a:t>
            </a:r>
            <a:endParaRPr>
              <a:solidFill>
                <a:srgbClr val="21999D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): </a:t>
            </a:r>
            <a:r>
              <a:rPr>
                <a:solidFill>
                  <a:srgbClr val="21999D"/>
                </a:solidFill>
              </a:rPr>
              <a:t>T </a:t>
            </a:r>
            <a:r>
              <a:t>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// key is the one provided by the user or the one generated by the compose runtime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808080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finalKey = </a:t>
            </a:r>
            <a:r>
              <a:rPr>
                <a:solidFill>
                  <a:srgbClr val="CC7831"/>
                </a:solidFill>
              </a:rPr>
              <a:t>if </a:t>
            </a:r>
            <a:r>
              <a:rPr>
                <a:solidFill>
                  <a:srgbClr val="A9B7C6"/>
                </a:solidFill>
              </a:rPr>
              <a:t>(!key.</a:t>
            </a:r>
            <a:r>
              <a:rPr i="1"/>
              <a:t>isNullOrEmpty</a:t>
            </a:r>
            <a:r>
              <a:rPr>
                <a:solidFill>
                  <a:srgbClr val="A9B7C6"/>
                </a:solidFill>
              </a:rPr>
              <a:t>())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t>key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 </a:t>
            </a:r>
            <a:r>
              <a:rPr>
                <a:solidFill>
                  <a:srgbClr val="CC7831"/>
                </a:solidFill>
              </a:rPr>
              <a:t>else </a:t>
            </a:r>
            <a:r>
              <a:t>{</a:t>
            </a:r>
          </a:p>
          <a:p>
            <a:pPr defTabSz="457200">
              <a:lnSpc>
                <a:spcPts val="8100"/>
              </a:lnSpc>
              <a:defRPr i="1" sz="43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A9B7C6"/>
                </a:solidFill>
              </a:rPr>
              <a:t>        </a:t>
            </a:r>
            <a:r>
              <a:t>currentCompositeKeyHash</a:t>
            </a:r>
            <a:r>
              <a:rPr i="0">
                <a:solidFill>
                  <a:srgbClr val="A9B7C6"/>
                </a:solidFill>
              </a:rPr>
              <a:t>.</a:t>
            </a:r>
            <a:r>
              <a:rPr>
                <a:solidFill>
                  <a:srgbClr val="FFC66E"/>
                </a:solidFill>
              </a:rPr>
              <a:t>toString</a:t>
            </a:r>
            <a:r>
              <a:rPr i="0">
                <a:solidFill>
                  <a:srgbClr val="A9B7C6"/>
                </a:solidFill>
              </a:rPr>
              <a:t>(</a:t>
            </a:r>
            <a:r>
              <a:t>MaxSupportedRadix</a:t>
            </a:r>
            <a:r>
              <a:rPr i="0">
                <a:solidFill>
                  <a:srgbClr val="A9B7C6"/>
                </a:solidFill>
              </a:rPr>
              <a:t>)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BBB529"/>
                </a:solidFill>
              </a:rPr>
              <a:t>@Suppress</a:t>
            </a:r>
            <a:r>
              <a:rPr>
                <a:solidFill>
                  <a:srgbClr val="A9B7C6"/>
                </a:solidFill>
              </a:rPr>
              <a:t>(</a:t>
            </a:r>
            <a:r>
              <a:t>"UNCHECKED_CAST"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(saver </a:t>
            </a:r>
            <a:r>
              <a:rPr>
                <a:solidFill>
                  <a:srgbClr val="CC7831"/>
                </a:solidFill>
              </a:rPr>
              <a:t>as </a:t>
            </a:r>
            <a:r>
              <a:t>Saver&lt;</a:t>
            </a:r>
            <a:r>
              <a:rPr>
                <a:solidFill>
                  <a:srgbClr val="21999D"/>
                </a:solidFill>
              </a:rPr>
              <a:t>T</a:t>
            </a:r>
            <a:r>
              <a:rPr>
                <a:solidFill>
                  <a:srgbClr val="CC7831"/>
                </a:solidFill>
              </a:rPr>
              <a:t>, </a:t>
            </a:r>
            <a:r>
              <a:t>Any&gt;)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i="1" sz="43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A9B7C6"/>
                </a:solidFill>
              </a:rPr>
              <a:t>    </a:t>
            </a:r>
            <a:r>
              <a:rPr i="0">
                <a:solidFill>
                  <a:srgbClr val="CC7831"/>
                </a:solidFill>
              </a:rPr>
              <a:t>val </a:t>
            </a:r>
            <a:r>
              <a:rPr i="0">
                <a:solidFill>
                  <a:srgbClr val="A9B7C6"/>
                </a:solidFill>
              </a:rPr>
              <a:t>registry = </a:t>
            </a:r>
            <a:r>
              <a:t>LocalSaveableStateRegistry</a:t>
            </a:r>
            <a:r>
              <a:rPr i="0">
                <a:solidFill>
                  <a:srgbClr val="A9B7C6"/>
                </a:solidFill>
              </a:rPr>
              <a:t>.</a:t>
            </a:r>
            <a:r>
              <a:rPr i="0"/>
              <a:t>current</a:t>
            </a:r>
            <a:endParaRPr i="0"/>
          </a:p>
          <a:p>
            <a:pPr defTabSz="457200">
              <a:lnSpc>
                <a:spcPts val="8100"/>
              </a:lnSpc>
              <a:defRPr sz="43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876AA"/>
                </a:solidFill>
              </a:rPr>
              <a:t>    </a:t>
            </a:r>
            <a:r>
              <a:t>// value is restored using the registry or created via [init] lambda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</a:p>
        </p:txBody>
      </p:sp>
      <p:sp>
        <p:nvSpPr>
          <p:cNvPr id="498" name="Номер слайда"/>
          <p:cNvSpPr txBox="1"/>
          <p:nvPr>
            <p:ph type="sldNum" sz="quarter" idx="2"/>
          </p:nvPr>
        </p:nvSpPr>
        <p:spPr>
          <a:xfrm>
            <a:off x="23498809" y="12827000"/>
            <a:ext cx="49949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9" name="Текст"/>
          <p:cNvSpPr txBox="1"/>
          <p:nvPr/>
        </p:nvSpPr>
        <p:spPr>
          <a:xfrm>
            <a:off x="23498809" y="12827000"/>
            <a:ext cx="49949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Номер слайда"/>
          <p:cNvSpPr txBox="1"/>
          <p:nvPr>
            <p:ph type="sldNum" sz="quarter" idx="2"/>
          </p:nvPr>
        </p:nvSpPr>
        <p:spPr>
          <a:xfrm>
            <a:off x="23380699" y="12801600"/>
            <a:ext cx="73571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0" name="val transitionType = calculateStackTransitionType()…"/>
          <p:cNvSpPr txBox="1"/>
          <p:nvPr>
            <p:ph type="body" idx="22"/>
          </p:nvPr>
        </p:nvSpPr>
        <p:spPr>
          <a:xfrm>
            <a:off x="717381" y="2052762"/>
            <a:ext cx="23537264" cy="9855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val transitionType = </a:t>
            </a:r>
            <a:r>
              <a:t>calculateStackTransitionType</a:t>
            </a:r>
            <a:r>
              <a:rPr i="0"/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when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transitionType == StackTransitionType.</a:t>
            </a:r>
            <a:r>
              <a:rPr i="1"/>
              <a:t>Replace </a:t>
            </a:r>
            <a:r>
              <a:t>-&gt;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scaleIn</a:t>
            </a:r>
            <a:r>
              <a:t>(initialScale = 2f) + </a:t>
            </a:r>
            <a:r>
              <a:rPr i="1"/>
              <a:t>fadeIn</a:t>
            </a:r>
            <a:r>
              <a:t>() </a:t>
            </a:r>
            <a:r>
              <a:rPr i="1"/>
              <a:t>with fadeOut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else -&gt;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(initialOffset, targetOffset) = when (transitionType)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StackTransitionType.</a:t>
            </a:r>
            <a:r>
              <a:rPr i="1"/>
              <a:t>Pop </a:t>
            </a:r>
            <a:r>
              <a:t>-&gt;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 </a:t>
            </a:r>
            <a:r>
              <a:rPr i="1"/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CC7831"/>
                </a:solidFill>
              </a:rPr>
              <a:t>else </a:t>
            </a:r>
            <a:r>
              <a:t>-&gt;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 </a:t>
            </a:r>
            <a:r>
              <a:rPr i="1">
                <a:solidFill>
                  <a:srgbClr val="FFC66E"/>
                </a:solidFill>
              </a:rPr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5F5F5F"/>
                </a:solidFill>
              </a:rPr>
              <a:t>}</a:t>
            </a:r>
            <a:endParaRPr>
              <a:solidFill>
                <a:srgbClr val="5F5F5F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slideInHorizontally</a:t>
            </a:r>
            <a:r>
              <a:t>(initialOffsetX = initialOffset) </a:t>
            </a:r>
            <a:r>
              <a:rPr i="1"/>
              <a:t>with</a:t>
            </a:r>
            <a:endParaRPr i="1"/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slideOutHorizontally</a:t>
            </a:r>
            <a:r>
              <a:rPr i="0"/>
              <a:t>(targetOffsetX = targetOffset)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91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Номер слайда"/>
          <p:cNvSpPr txBox="1"/>
          <p:nvPr>
            <p:ph type="sldNum" sz="quarter" idx="2"/>
          </p:nvPr>
        </p:nvSpPr>
        <p:spPr>
          <a:xfrm>
            <a:off x="23420514" y="12801600"/>
            <a:ext cx="65608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4" name="val transitionType = calculateStackTransitionType()…"/>
          <p:cNvSpPr txBox="1"/>
          <p:nvPr>
            <p:ph type="body" idx="22"/>
          </p:nvPr>
        </p:nvSpPr>
        <p:spPr>
          <a:xfrm>
            <a:off x="717381" y="2052762"/>
            <a:ext cx="23537264" cy="9855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val transitionType = </a:t>
            </a:r>
            <a:r>
              <a:t>calculateStackTransitionType</a:t>
            </a:r>
            <a:r>
              <a:rPr i="0"/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when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transitionType == StackTransitionType.</a:t>
            </a:r>
            <a:r>
              <a:rPr i="1"/>
              <a:t>Replace </a:t>
            </a:r>
            <a:r>
              <a:t>-&gt;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scaleIn</a:t>
            </a:r>
            <a:r>
              <a:t>(initialScale = 2f) + </a:t>
            </a:r>
            <a:r>
              <a:rPr i="1"/>
              <a:t>fadeIn</a:t>
            </a:r>
            <a:r>
              <a:t>() </a:t>
            </a:r>
            <a:r>
              <a:rPr i="1"/>
              <a:t>with fadeOut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else -&gt; {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(initialOffset, targetOffset) = when (transitionType)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StackTransitionType.</a:t>
            </a:r>
            <a:r>
              <a:rPr i="1"/>
              <a:t>Pop </a:t>
            </a:r>
            <a:r>
              <a:t>-&gt;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 </a:t>
            </a:r>
            <a:r>
              <a:rPr i="1"/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else -&gt;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size </a:t>
            </a:r>
            <a:r>
              <a:rPr b="1"/>
              <a:t>}</a:t>
            </a:r>
            <a:r>
              <a:t>) </a:t>
            </a:r>
            <a:r>
              <a:rPr i="1"/>
              <a:t>to </a:t>
            </a:r>
            <a:r>
              <a:t>(</a:t>
            </a:r>
            <a:r>
              <a:rPr b="1"/>
              <a:t>{ </a:t>
            </a:r>
            <a:r>
              <a:t>size: Int </a:t>
            </a:r>
            <a:r>
              <a:rPr b="1"/>
              <a:t>-&gt; </a:t>
            </a:r>
            <a:r>
              <a:t>-size </a:t>
            </a:r>
            <a:r>
              <a:rPr b="1"/>
              <a:t>}</a:t>
            </a:r>
            <a:r>
              <a:t>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slideInHorizontally</a:t>
            </a:r>
            <a:r>
              <a:t>(</a:t>
            </a:r>
            <a:r>
              <a:rPr>
                <a:solidFill>
                  <a:srgbClr val="467CDA"/>
                </a:solidFill>
              </a:rPr>
              <a:t>initialOffsetX = </a:t>
            </a:r>
            <a:r>
              <a:t>initialOffset) </a:t>
            </a:r>
            <a:r>
              <a:rPr i="1">
                <a:solidFill>
                  <a:srgbClr val="FFC66E"/>
                </a:solidFill>
              </a:rPr>
              <a:t>with</a:t>
            </a:r>
            <a:endParaRPr i="1">
              <a:solidFill>
                <a:srgbClr val="FFC66E"/>
              </a:solidFill>
            </a:endParaRPr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C66E"/>
                </a:solidFill>
              </a:rPr>
              <a:t>                </a:t>
            </a:r>
            <a:r>
              <a:t>slideOutHorizontally</a:t>
            </a:r>
            <a:r>
              <a:rPr i="0"/>
              <a:t>(</a:t>
            </a:r>
            <a:r>
              <a:rPr i="0">
                <a:solidFill>
                  <a:srgbClr val="467CDA"/>
                </a:solidFill>
              </a:rPr>
              <a:t>targetOffsetX = </a:t>
            </a:r>
            <a:r>
              <a:rPr i="0"/>
              <a:t>targetOffset)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595" name="Modo: Animation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Modo: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Номер слайда"/>
          <p:cNvSpPr txBox="1"/>
          <p:nvPr>
            <p:ph type="sldNum" sz="quarter" idx="2"/>
          </p:nvPr>
        </p:nvSpPr>
        <p:spPr>
          <a:xfrm>
            <a:off x="23384509" y="12827000"/>
            <a:ext cx="72809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8" name="Modo: плюсы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Modo: плюсы</a:t>
            </a:r>
          </a:p>
        </p:txBody>
      </p:sp>
      <p:sp>
        <p:nvSpPr>
          <p:cNvPr id="1599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600" name="UDF + простое изменение состояния"/>
          <p:cNvSpPr txBox="1"/>
          <p:nvPr>
            <p:ph type="body" idx="23"/>
          </p:nvPr>
        </p:nvSpPr>
        <p:spPr>
          <a:xfrm>
            <a:off x="8763000" y="3616886"/>
            <a:ext cx="1115885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UDF + простое изменение состояния</a:t>
            </a:r>
          </a:p>
        </p:txBody>
      </p:sp>
      <p:sp>
        <p:nvSpPr>
          <p:cNvPr id="1601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602" name="Корректность"/>
          <p:cNvSpPr txBox="1"/>
          <p:nvPr>
            <p:ph type="body" idx="25"/>
          </p:nvPr>
        </p:nvSpPr>
        <p:spPr>
          <a:xfrm>
            <a:off x="8763000" y="5521886"/>
            <a:ext cx="42487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Корректность</a:t>
            </a:r>
          </a:p>
        </p:txBody>
      </p:sp>
      <p:sp>
        <p:nvSpPr>
          <p:cNvPr id="1603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604" name="Базовый набор команд как у Cicerone"/>
          <p:cNvSpPr txBox="1"/>
          <p:nvPr>
            <p:ph type="body" idx="27"/>
          </p:nvPr>
        </p:nvSpPr>
        <p:spPr>
          <a:xfrm>
            <a:off x="8762999" y="7429500"/>
            <a:ext cx="1152461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Базовый набор команд как у Cicerone</a:t>
            </a:r>
          </a:p>
        </p:txBody>
      </p:sp>
      <p:sp>
        <p:nvSpPr>
          <p:cNvPr id="1605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606" name="Простота реализации внутри"/>
          <p:cNvSpPr txBox="1"/>
          <p:nvPr>
            <p:ph type="body" idx="29"/>
          </p:nvPr>
        </p:nvSpPr>
        <p:spPr>
          <a:xfrm>
            <a:off x="8763000" y="9330762"/>
            <a:ext cx="883856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Простота реализации внутри</a:t>
            </a:r>
          </a:p>
        </p:txBody>
      </p:sp>
      <p:sp>
        <p:nvSpPr>
          <p:cNvPr id="1607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608" name="Кастомизации (анимации, контейнеры и т.п.)"/>
          <p:cNvSpPr txBox="1"/>
          <p:nvPr>
            <p:ph type="body" idx="31"/>
          </p:nvPr>
        </p:nvSpPr>
        <p:spPr>
          <a:xfrm>
            <a:off x="8763000" y="11235762"/>
            <a:ext cx="1348359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Кастомизации (анимации, контейнеры и т.п.)</a:t>
            </a:r>
          </a:p>
        </p:txBody>
      </p:sp>
      <p:pic>
        <p:nvPicPr>
          <p:cNvPr id="1609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Номер слайда"/>
          <p:cNvSpPr txBox="1"/>
          <p:nvPr>
            <p:ph type="sldNum" sz="quarter" idx="2"/>
          </p:nvPr>
        </p:nvSpPr>
        <p:spPr>
          <a:xfrm>
            <a:off x="23386986" y="12827000"/>
            <a:ext cx="72313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2" name="Modo: минусы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Modo: минусы</a:t>
            </a:r>
          </a:p>
        </p:txBody>
      </p:sp>
      <p:sp>
        <p:nvSpPr>
          <p:cNvPr id="1613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614" name="Обслуживающий код для Di"/>
          <p:cNvSpPr txBox="1"/>
          <p:nvPr>
            <p:ph type="body" idx="23"/>
          </p:nvPr>
        </p:nvSpPr>
        <p:spPr>
          <a:xfrm>
            <a:off x="8763000" y="3616886"/>
            <a:ext cx="14145622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Обслуживающий код для Di</a:t>
            </a:r>
          </a:p>
        </p:txBody>
      </p:sp>
      <p:sp>
        <p:nvSpPr>
          <p:cNvPr id="1615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616" name="Немного boilerplate для экранов-контейнеров"/>
          <p:cNvSpPr txBox="1"/>
          <p:nvPr>
            <p:ph type="body" idx="25"/>
          </p:nvPr>
        </p:nvSpPr>
        <p:spPr>
          <a:xfrm>
            <a:off x="8763000" y="5521886"/>
            <a:ext cx="1395222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Немного boilerplate для экранов-контейнеров</a:t>
            </a:r>
          </a:p>
        </p:txBody>
      </p:sp>
      <p:sp>
        <p:nvSpPr>
          <p:cNvPr id="1617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618" name="Нет Bottom sheet"/>
          <p:cNvSpPr txBox="1"/>
          <p:nvPr>
            <p:ph type="body" idx="27"/>
          </p:nvPr>
        </p:nvSpPr>
        <p:spPr>
          <a:xfrm>
            <a:off x="8763000" y="7429500"/>
            <a:ext cx="523748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Нет Bottom sheet</a:t>
            </a:r>
          </a:p>
        </p:txBody>
      </p:sp>
      <p:sp>
        <p:nvSpPr>
          <p:cNvPr id="1619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620" name="Всё ещё в разработке"/>
          <p:cNvSpPr txBox="1"/>
          <p:nvPr>
            <p:ph type="body" idx="29"/>
          </p:nvPr>
        </p:nvSpPr>
        <p:spPr>
          <a:xfrm>
            <a:off x="8763000" y="9330762"/>
            <a:ext cx="1590652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Всё ещё в разработке</a:t>
            </a:r>
          </a:p>
        </p:txBody>
      </p:sp>
      <p:pic>
        <p:nvPicPr>
          <p:cNvPr id="1621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Номер слайда"/>
          <p:cNvSpPr txBox="1"/>
          <p:nvPr>
            <p:ph type="sldNum" sz="quarter" idx="2"/>
          </p:nvPr>
        </p:nvSpPr>
        <p:spPr>
          <a:xfrm>
            <a:off x="23385081" y="12827000"/>
            <a:ext cx="7269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4" name="MODO"/>
          <p:cNvSpPr txBox="1"/>
          <p:nvPr>
            <p:ph type="body" idx="21"/>
          </p:nvPr>
        </p:nvSpPr>
        <p:spPr>
          <a:xfrm>
            <a:off x="13844332" y="7029763"/>
            <a:ext cx="4922089" cy="195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MODO</a:t>
            </a:r>
          </a:p>
        </p:txBody>
      </p:sp>
      <p:sp>
        <p:nvSpPr>
          <p:cNvPr id="1625" name="Мы выбрали"/>
          <p:cNvSpPr txBox="1"/>
          <p:nvPr>
            <p:ph type="body" idx="22"/>
          </p:nvPr>
        </p:nvSpPr>
        <p:spPr>
          <a:xfrm>
            <a:off x="11225884" y="4825195"/>
            <a:ext cx="10158985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Мы выбрали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Номер слайда"/>
          <p:cNvSpPr txBox="1"/>
          <p:nvPr>
            <p:ph type="sldNum" sz="quarter" idx="2"/>
          </p:nvPr>
        </p:nvSpPr>
        <p:spPr>
          <a:xfrm>
            <a:off x="23382985" y="12827000"/>
            <a:ext cx="7311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8" name="Почему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Почему?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Номер слайда"/>
          <p:cNvSpPr txBox="1"/>
          <p:nvPr>
            <p:ph type="sldNum" sz="quarter" idx="2"/>
          </p:nvPr>
        </p:nvSpPr>
        <p:spPr>
          <a:xfrm>
            <a:off x="23382985" y="12827000"/>
            <a:ext cx="7311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1" name="Почему не что-то другое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Почему не что-то другое?</a:t>
            </a:r>
          </a:p>
        </p:txBody>
      </p:sp>
      <p:sp>
        <p:nvSpPr>
          <p:cNvPr id="1632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633" name="Простота создания Screen"/>
          <p:cNvSpPr txBox="1"/>
          <p:nvPr>
            <p:ph type="body" idx="23"/>
          </p:nvPr>
        </p:nvSpPr>
        <p:spPr>
          <a:xfrm>
            <a:off x="8763000" y="3616886"/>
            <a:ext cx="801179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Простота создания Screen</a:t>
            </a:r>
          </a:p>
        </p:txBody>
      </p:sp>
      <p:sp>
        <p:nvSpPr>
          <p:cNvPr id="1634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635" name="Экраны вложены в друг-друга на уровне моделей…"/>
          <p:cNvSpPr txBox="1"/>
          <p:nvPr>
            <p:ph type="body" idx="25"/>
          </p:nvPr>
        </p:nvSpPr>
        <p:spPr>
          <a:xfrm>
            <a:off x="8762999" y="5134537"/>
            <a:ext cx="15255876" cy="165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Экраны вложены в друг-друга на уровне моделей</a:t>
            </a:r>
          </a:p>
          <a:p>
            <a:pPr/>
            <a:r>
              <a:t>(в Appyx сложнее)</a:t>
            </a:r>
          </a:p>
        </p:txBody>
      </p:sp>
      <p:sp>
        <p:nvSpPr>
          <p:cNvPr id="1636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637" name="Состояние - источник правды"/>
          <p:cNvSpPr txBox="1"/>
          <p:nvPr>
            <p:ph type="body" idx="27"/>
          </p:nvPr>
        </p:nvSpPr>
        <p:spPr>
          <a:xfrm>
            <a:off x="8763000" y="7429500"/>
            <a:ext cx="906081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Состояние - источник правды</a:t>
            </a:r>
          </a:p>
        </p:txBody>
      </p:sp>
      <p:pic>
        <p:nvPicPr>
          <p:cNvPr id="1638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Номер слайда"/>
          <p:cNvSpPr txBox="1"/>
          <p:nvPr>
            <p:ph type="sldNum" sz="quarter" idx="2"/>
          </p:nvPr>
        </p:nvSpPr>
        <p:spPr>
          <a:xfrm>
            <a:off x="23420387" y="13129770"/>
            <a:ext cx="707137" cy="558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1" name="Дальнейшие шаги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Дальнейшие шаги</a:t>
            </a:r>
          </a:p>
        </p:txBody>
      </p:sp>
      <p:sp>
        <p:nvSpPr>
          <p:cNvPr id="1642" name="1"/>
          <p:cNvSpPr/>
          <p:nvPr>
            <p:ph type="body" idx="22"/>
          </p:nvPr>
        </p:nvSpPr>
        <p:spPr>
          <a:xfrm>
            <a:off x="7327588" y="3352617"/>
            <a:ext cx="1021227" cy="1021227"/>
          </a:xfrm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643" name="Завозить в реальные фичи проекта"/>
          <p:cNvSpPr txBox="1"/>
          <p:nvPr>
            <p:ph type="body" idx="23"/>
          </p:nvPr>
        </p:nvSpPr>
        <p:spPr>
          <a:xfrm>
            <a:off x="8851588" y="3479617"/>
            <a:ext cx="1082611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Завозить в реальные фичи проекта</a:t>
            </a:r>
          </a:p>
        </p:txBody>
      </p:sp>
      <p:sp>
        <p:nvSpPr>
          <p:cNvPr id="1644" name="2"/>
          <p:cNvSpPr/>
          <p:nvPr>
            <p:ph type="body" idx="24"/>
          </p:nvPr>
        </p:nvSpPr>
        <p:spPr>
          <a:xfrm>
            <a:off x="7327588" y="5257617"/>
            <a:ext cx="1021227" cy="1021227"/>
          </a:xfrm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645" name="Пример связывания с UDF framework (TEA, MVI)"/>
          <p:cNvSpPr txBox="1"/>
          <p:nvPr>
            <p:ph type="body" idx="25"/>
          </p:nvPr>
        </p:nvSpPr>
        <p:spPr>
          <a:xfrm>
            <a:off x="8851588" y="5384617"/>
            <a:ext cx="1465643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Пример связывания с UDF framework (TEA, MVI)</a:t>
            </a:r>
          </a:p>
        </p:txBody>
      </p:sp>
      <p:sp>
        <p:nvSpPr>
          <p:cNvPr id="1646" name="3"/>
          <p:cNvSpPr/>
          <p:nvPr>
            <p:ph type="body" idx="26"/>
          </p:nvPr>
        </p:nvSpPr>
        <p:spPr>
          <a:xfrm>
            <a:off x="7327588" y="7162617"/>
            <a:ext cx="1021227" cy="1021227"/>
          </a:xfrm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647" name="Покрытие Modo UI тестами"/>
          <p:cNvSpPr txBox="1"/>
          <p:nvPr>
            <p:ph type="body" idx="27"/>
          </p:nvPr>
        </p:nvSpPr>
        <p:spPr>
          <a:xfrm>
            <a:off x="8851588" y="7292230"/>
            <a:ext cx="828802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Покрытие Modo UI тестами</a:t>
            </a:r>
          </a:p>
        </p:txBody>
      </p:sp>
      <p:sp>
        <p:nvSpPr>
          <p:cNvPr id="1648" name="4"/>
          <p:cNvSpPr/>
          <p:nvPr>
            <p:ph type="body" idx="28"/>
          </p:nvPr>
        </p:nvSpPr>
        <p:spPr>
          <a:xfrm>
            <a:off x="7327588" y="9070230"/>
            <a:ext cx="1021227" cy="1021227"/>
          </a:xfrm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649" name="Стабилизация диалогов"/>
          <p:cNvSpPr txBox="1"/>
          <p:nvPr>
            <p:ph type="body" idx="29"/>
          </p:nvPr>
        </p:nvSpPr>
        <p:spPr>
          <a:xfrm>
            <a:off x="8851588" y="9193493"/>
            <a:ext cx="736663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Стабилизация диалогов</a:t>
            </a:r>
          </a:p>
        </p:txBody>
      </p:sp>
      <p:sp>
        <p:nvSpPr>
          <p:cNvPr id="1650" name="5"/>
          <p:cNvSpPr/>
          <p:nvPr>
            <p:ph type="body" idx="30"/>
          </p:nvPr>
        </p:nvSpPr>
        <p:spPr>
          <a:xfrm>
            <a:off x="7327588" y="10975230"/>
            <a:ext cx="1021227" cy="1021227"/>
          </a:xfrm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1651" name="BottomSheet"/>
          <p:cNvSpPr txBox="1"/>
          <p:nvPr>
            <p:ph type="body" idx="31"/>
          </p:nvPr>
        </p:nvSpPr>
        <p:spPr>
          <a:xfrm>
            <a:off x="8851588" y="11098493"/>
            <a:ext cx="390080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BottomSheet</a:t>
            </a:r>
          </a:p>
        </p:txBody>
      </p:sp>
      <p:pic>
        <p:nvPicPr>
          <p:cNvPr id="1652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Номер слайда"/>
          <p:cNvSpPr txBox="1"/>
          <p:nvPr>
            <p:ph type="sldNum" sz="quarter" idx="2"/>
          </p:nvPr>
        </p:nvSpPr>
        <p:spPr>
          <a:xfrm>
            <a:off x="23383366" y="12827000"/>
            <a:ext cx="73037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5" name="HH Te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HH Tech</a:t>
            </a:r>
          </a:p>
        </p:txBody>
      </p:sp>
      <p:sp>
        <p:nvSpPr>
          <p:cNvPr id="1656" name="https://t.me/hh_tech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863142" y="12750799"/>
            <a:ext cx="457592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7800"/>
              </a:lnSpc>
              <a:defRPr b="0" i="0" sz="4000">
                <a:solidFill>
                  <a:srgbClr val="D81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https://t.me/hh_tech</a:t>
            </a:r>
          </a:p>
        </p:txBody>
      </p:sp>
      <p:pic>
        <p:nvPicPr>
          <p:cNvPr id="1657" name="Изображение" descr="Изображение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2921139"/>
            <a:ext cx="9412834" cy="941283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58" name="Изображение" descr="Изображение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55016" y="2921139"/>
            <a:ext cx="9412834" cy="941283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59" name="https://t.me/hh_tech_news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12470942" y="12750799"/>
            <a:ext cx="604435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7800"/>
              </a:lnSpc>
              <a:defRPr b="0" i="0" sz="4000">
                <a:solidFill>
                  <a:srgbClr val="D81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https://t.me/hh_tech_news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Номер слайда"/>
          <p:cNvSpPr txBox="1"/>
          <p:nvPr>
            <p:ph type="sldNum" sz="quarter" idx="2"/>
          </p:nvPr>
        </p:nvSpPr>
        <p:spPr>
          <a:xfrm>
            <a:off x="23382985" y="12827000"/>
            <a:ext cx="7311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2" name="Что мы сегодня узнали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мы сегодня узнали</a:t>
            </a:r>
          </a:p>
        </p:txBody>
      </p:sp>
      <p:sp>
        <p:nvSpPr>
          <p:cNvPr id="1663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1664" name="Как работает rememberSaveable"/>
          <p:cNvSpPr txBox="1"/>
          <p:nvPr>
            <p:ph type="body" idx="23"/>
          </p:nvPr>
        </p:nvSpPr>
        <p:spPr>
          <a:xfrm>
            <a:off x="8763000" y="3616886"/>
            <a:ext cx="980313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Как работает rememberSaveable</a:t>
            </a:r>
          </a:p>
        </p:txBody>
      </p:sp>
      <p:sp>
        <p:nvSpPr>
          <p:cNvPr id="1665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1666" name="4 классные библиотеки навигации"/>
          <p:cNvSpPr txBox="1"/>
          <p:nvPr>
            <p:ph type="body" idx="25"/>
          </p:nvPr>
        </p:nvSpPr>
        <p:spPr>
          <a:xfrm>
            <a:off x="8763000" y="5521886"/>
            <a:ext cx="1057275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4 классные библиотеки навигации</a:t>
            </a:r>
          </a:p>
        </p:txBody>
      </p:sp>
      <p:sp>
        <p:nvSpPr>
          <p:cNvPr id="1667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1668" name="Каждая библиотека уникальна"/>
          <p:cNvSpPr txBox="1"/>
          <p:nvPr>
            <p:ph type="body" idx="27"/>
          </p:nvPr>
        </p:nvSpPr>
        <p:spPr>
          <a:xfrm>
            <a:off x="8763000" y="7429500"/>
            <a:ext cx="941133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Каждая библиотека уникальна</a:t>
            </a:r>
          </a:p>
        </p:txBody>
      </p:sp>
      <p:sp>
        <p:nvSpPr>
          <p:cNvPr id="1669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1670" name="Modo"/>
          <p:cNvSpPr txBox="1"/>
          <p:nvPr>
            <p:ph type="body" idx="29"/>
          </p:nvPr>
        </p:nvSpPr>
        <p:spPr>
          <a:xfrm>
            <a:off x="8763000" y="9330762"/>
            <a:ext cx="175831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Modo</a:t>
            </a:r>
          </a:p>
        </p:txBody>
      </p:sp>
      <p:pic>
        <p:nvPicPr>
          <p:cNvPr id="1671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A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@Composable…"/>
          <p:cNvSpPr txBox="1"/>
          <p:nvPr>
            <p:ph type="body" idx="22"/>
          </p:nvPr>
        </p:nvSpPr>
        <p:spPr>
          <a:xfrm>
            <a:off x="337170" y="-127000"/>
            <a:ext cx="23709660" cy="1397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fun &lt;T : Any&gt; rememberSaveable(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vararg inputs: Any?,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saver: Saver&lt;T, out Any&gt; = </a:t>
            </a:r>
            <a:r>
              <a:rPr i="1"/>
              <a:t>autoSaver</a:t>
            </a:r>
            <a:r>
              <a:t>(),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key: String? = null,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init: () -&gt; T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): T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// key is the one provided by the user or the one generated by the compose runtime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finalKey = if (!key.</a:t>
            </a:r>
            <a:r>
              <a:rPr i="1"/>
              <a:t>isNullOrEmpty</a:t>
            </a:r>
            <a:r>
              <a:t>()) {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t>key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 else {</a:t>
            </a:r>
          </a:p>
          <a:p>
            <a:pPr defTabSz="457200">
              <a:lnSpc>
                <a:spcPts val="8100"/>
              </a:lnSpc>
              <a:defRPr i="1"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currentCompositeKeyHash</a:t>
            </a:r>
            <a:r>
              <a:rPr i="0"/>
              <a:t>.</a:t>
            </a:r>
            <a:r>
              <a:t>toString</a:t>
            </a:r>
            <a:r>
              <a:rPr i="0"/>
              <a:t>(</a:t>
            </a:r>
            <a:r>
              <a:t>MaxSupportedRadix</a:t>
            </a:r>
            <a:r>
              <a:rPr i="0"/>
              <a:t>)</a:t>
            </a:r>
            <a:endParaRPr i="0"/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@Suppress("UNCHECKED_CAST")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(saver as Saver&lt;T, Any&gt;)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100"/>
              </a:lnSpc>
              <a:defRPr i="1" sz="4300" u="sng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u="none">
                <a:solidFill>
                  <a:srgbClr val="A9B7C6"/>
                </a:solidFill>
              </a:rPr>
              <a:t>    </a:t>
            </a:r>
            <a:r>
              <a:rPr i="0">
                <a:solidFill>
                  <a:srgbClr val="CC7831"/>
                </a:solidFill>
              </a:rPr>
              <a:t>val </a:t>
            </a:r>
            <a:r>
              <a:rPr i="0">
                <a:solidFill>
                  <a:srgbClr val="A9B7C6"/>
                </a:solidFill>
              </a:rPr>
              <a:t>registry = </a:t>
            </a:r>
            <a:r>
              <a:t>LocalSaveableStateRegistry</a:t>
            </a:r>
            <a:r>
              <a:rPr i="0">
                <a:solidFill>
                  <a:srgbClr val="A9B7C6"/>
                </a:solidFill>
              </a:rPr>
              <a:t>.</a:t>
            </a:r>
            <a:r>
              <a:rPr i="0"/>
              <a:t>current</a:t>
            </a:r>
            <a:endParaRPr i="0"/>
          </a:p>
          <a:p>
            <a:pPr defTabSz="457200">
              <a:lnSpc>
                <a:spcPts val="8100"/>
              </a:lnSpc>
              <a:defRPr sz="43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9876AA"/>
                </a:solidFill>
              </a:rPr>
              <a:t>    </a:t>
            </a:r>
            <a:r>
              <a:t>// value is restored using the registry or created via [init] lambda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</a:p>
        </p:txBody>
      </p:sp>
      <p:sp>
        <p:nvSpPr>
          <p:cNvPr id="502" name="Номер слайда"/>
          <p:cNvSpPr txBox="1"/>
          <p:nvPr>
            <p:ph type="sldNum" sz="quarter" idx="2"/>
          </p:nvPr>
        </p:nvSpPr>
        <p:spPr>
          <a:xfrm>
            <a:off x="23462805" y="12827000"/>
            <a:ext cx="57150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Текст"/>
          <p:cNvSpPr txBox="1"/>
          <p:nvPr/>
        </p:nvSpPr>
        <p:spPr>
          <a:xfrm>
            <a:off x="23462805" y="128270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Номер слайда"/>
          <p:cNvSpPr txBox="1"/>
          <p:nvPr>
            <p:ph type="sldNum" sz="quarter" idx="2"/>
          </p:nvPr>
        </p:nvSpPr>
        <p:spPr>
          <a:xfrm>
            <a:off x="23344695" y="12827000"/>
            <a:ext cx="80772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4" name="Изображение" descr="Изображение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9627" y="1780284"/>
            <a:ext cx="12720702" cy="12720703"/>
          </a:xfrm>
          <a:prstGeom prst="rect">
            <a:avLst/>
          </a:prstGeom>
        </p:spPr>
      </p:pic>
      <p:pic>
        <p:nvPicPr>
          <p:cNvPr id="1675" name="Изображение" descr="Изображение"/>
          <p:cNvPicPr>
            <a:picLocks noChangeAspect="1"/>
          </p:cNvPicPr>
          <p:nvPr>
            <p:ph type="pic" idx="2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76" name="Вопросики - Наброски"/>
          <p:cNvSpPr txBox="1"/>
          <p:nvPr>
            <p:ph type="body" idx="21"/>
          </p:nvPr>
        </p:nvSpPr>
        <p:spPr>
          <a:xfrm>
            <a:off x="7010400" y="4835525"/>
            <a:ext cx="5080714" cy="2672589"/>
          </a:xfrm>
          <a:prstGeom prst="rect">
            <a:avLst/>
          </a:prstGeom>
        </p:spPr>
        <p:txBody>
          <a:bodyPr/>
          <a:lstStyle>
            <a:lvl1pPr defTabSz="594360">
              <a:defRPr sz="7560"/>
            </a:lvl1pPr>
          </a:lstStyle>
          <a:p>
            <a:pPr/>
            <a:r>
              <a:t>Вопросики - Наброски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A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override fun SaveableStateProvider(key: Any, content: @Composable () -&gt; Unit) {…"/>
          <p:cNvSpPr txBox="1"/>
          <p:nvPr>
            <p:ph type="body" idx="22"/>
          </p:nvPr>
        </p:nvSpPr>
        <p:spPr>
          <a:xfrm>
            <a:off x="62805" y="2514600"/>
            <a:ext cx="23892571" cy="8458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SaveableStateProvider(key: Any, content: @Composable () -&gt; Unit) {</a:t>
            </a:r>
          </a:p>
          <a:p>
            <a:pPr defTabSz="457200">
              <a:lnSpc>
                <a:spcPts val="7600"/>
              </a:lnSpc>
              <a:defRPr i="1"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ReusableContent</a:t>
            </a:r>
            <a:r>
              <a:rPr i="0"/>
              <a:t>(key) </a:t>
            </a:r>
            <a:r>
              <a:rPr b="1" i="0"/>
              <a:t>{</a:t>
            </a:r>
            <a:endParaRPr b="1" i="0"/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val registryHolder = </a:t>
            </a:r>
            <a:r>
              <a:rPr i="1"/>
              <a:t>remember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rPr i="1"/>
              <a:t>require</a:t>
            </a:r>
            <a:r>
              <a:t>(parentSaveableStateRegistry?.canBeSaved(key) ?: true)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"Type of the key $key is not supported. On Android you can only use types " +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"which can be stored inside the Bundle."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RegistryHolder(key)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600"/>
              </a:lnSpc>
              <a:defRPr i="1"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</a:t>
            </a:r>
            <a:r>
              <a:t>CompositionLocalProvider</a:t>
            </a:r>
            <a:r>
              <a:rPr i="0"/>
              <a:t>(</a:t>
            </a:r>
            <a:endParaRPr i="0"/>
          </a:p>
          <a:p>
            <a:pPr defTabSz="457200">
              <a:lnSpc>
                <a:spcPts val="7600"/>
              </a:lnSpc>
              <a:defRPr sz="39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    </a:t>
            </a:r>
            <a:r>
              <a:rPr i="1"/>
              <a:t>LocalSaveableStateRegistry </a:t>
            </a:r>
            <a:r>
              <a:rPr>
                <a:solidFill>
                  <a:srgbClr val="A9B7C6"/>
                </a:solidFill>
              </a:rPr>
              <a:t>provides registryHolder.</a:t>
            </a:r>
            <a:r>
              <a:t>registry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600"/>
              </a:lnSpc>
              <a:defRPr sz="39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content = </a:t>
            </a:r>
            <a:r>
              <a:rPr>
                <a:solidFill>
                  <a:srgbClr val="A9B7C6"/>
                </a:solidFill>
              </a:rPr>
              <a:t>content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</p:txBody>
      </p:sp>
      <p:sp>
        <p:nvSpPr>
          <p:cNvPr id="506" name="Номер слайда"/>
          <p:cNvSpPr txBox="1"/>
          <p:nvPr>
            <p:ph type="sldNum" sz="quarter" idx="2"/>
          </p:nvPr>
        </p:nvSpPr>
        <p:spPr>
          <a:xfrm>
            <a:off x="23465281" y="12827000"/>
            <a:ext cx="56654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7" name="Текст"/>
          <p:cNvSpPr txBox="1"/>
          <p:nvPr/>
        </p:nvSpPr>
        <p:spPr>
          <a:xfrm>
            <a:off x="23465281" y="12827000"/>
            <a:ext cx="56654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8" name="rememberSaveable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rememberSaveable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A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override fun SaveableStateProvider(key: Any, content: @Composable () -&gt; Unit) {…"/>
          <p:cNvSpPr txBox="1"/>
          <p:nvPr>
            <p:ph type="body" idx="22"/>
          </p:nvPr>
        </p:nvSpPr>
        <p:spPr>
          <a:xfrm>
            <a:off x="62805" y="2514600"/>
            <a:ext cx="23892571" cy="8458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7600"/>
              </a:lnSpc>
              <a:defRPr sz="39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t>SaveableStateProvider</a:t>
            </a:r>
            <a:r>
              <a:rPr>
                <a:solidFill>
                  <a:srgbClr val="A9B7C6"/>
                </a:solidFill>
              </a:rPr>
              <a:t>(key: Any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content: </a:t>
            </a:r>
            <a:r>
              <a:rPr>
                <a:solidFill>
                  <a:srgbClr val="BBB529"/>
                </a:solidFill>
              </a:rPr>
              <a:t>@Composable </a:t>
            </a:r>
            <a:r>
              <a:rPr>
                <a:solidFill>
                  <a:srgbClr val="A9B7C6"/>
                </a:solidFill>
              </a:rPr>
              <a:t>() -&gt; Unit)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600"/>
              </a:lnSpc>
              <a:defRPr i="1"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ReusableContent</a:t>
            </a:r>
            <a:r>
              <a:rPr i="0"/>
              <a:t>(key) </a:t>
            </a:r>
            <a:r>
              <a:rPr b="1" i="0"/>
              <a:t>{</a:t>
            </a:r>
            <a:endParaRPr b="1" i="0"/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val registryHolder = </a:t>
            </a:r>
            <a:r>
              <a:rPr i="1"/>
              <a:t>remember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rPr i="1"/>
              <a:t>require</a:t>
            </a:r>
            <a:r>
              <a:t>(parentSaveableStateRegistry?.canBeSaved(key) ?: true)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"Type of the key $key is not supported. On Android you can only use types " +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"which can be stored inside the Bundle."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RegistryHolder(key)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600"/>
              </a:lnSpc>
              <a:defRPr i="1"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</a:t>
            </a:r>
            <a:r>
              <a:t>CompositionLocalProvider</a:t>
            </a:r>
            <a:r>
              <a:rPr i="0"/>
              <a:t>(</a:t>
            </a:r>
            <a:endParaRPr i="0"/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LocalSaveableStateRegistry </a:t>
            </a:r>
            <a:r>
              <a:t>provides registryHolder.registry,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content = content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</p:txBody>
      </p:sp>
      <p:sp>
        <p:nvSpPr>
          <p:cNvPr id="511" name="Номер слайда"/>
          <p:cNvSpPr txBox="1"/>
          <p:nvPr>
            <p:ph type="sldNum" sz="quarter" idx="2"/>
          </p:nvPr>
        </p:nvSpPr>
        <p:spPr>
          <a:xfrm>
            <a:off x="23463376" y="12827000"/>
            <a:ext cx="57035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Текст"/>
          <p:cNvSpPr txBox="1"/>
          <p:nvPr/>
        </p:nvSpPr>
        <p:spPr>
          <a:xfrm>
            <a:off x="23463376" y="12827000"/>
            <a:ext cx="5703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3" name="rememberSaveable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rememberSaveable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A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interface SaveableStateHolder {…"/>
          <p:cNvSpPr txBox="1"/>
          <p:nvPr>
            <p:ph type="body" idx="22"/>
          </p:nvPr>
        </p:nvSpPr>
        <p:spPr>
          <a:xfrm>
            <a:off x="62805" y="2514600"/>
            <a:ext cx="24258390" cy="8737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6900"/>
              </a:lnSpc>
              <a:defRPr sz="3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interface </a:t>
            </a:r>
            <a:r>
              <a:t>SaveableStateHolder {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1">
                <a:solidFill>
                  <a:srgbClr val="629755"/>
                </a:solidFill>
              </a:rPr>
              <a:t>/**</a:t>
            </a:r>
            <a:endParaRPr i="1">
              <a:solidFill>
                <a:srgbClr val="629755"/>
              </a:solidFill>
            </a:endParaRP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Put your content associated with a </a:t>
            </a:r>
            <a:r>
              <a:rPr>
                <a:solidFill>
                  <a:srgbClr val="8A653B"/>
                </a:solidFill>
              </a:rPr>
              <a:t>[key]</a:t>
            </a:r>
            <a:r>
              <a:t> inside the </a:t>
            </a:r>
            <a:r>
              <a:rPr>
                <a:solidFill>
                  <a:srgbClr val="8A653B"/>
                </a:solidFill>
              </a:rPr>
              <a:t>[content]</a:t>
            </a:r>
            <a:r>
              <a:t>. This will automatically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save all the states defined with </a:t>
            </a:r>
            <a:r>
              <a:rPr>
                <a:solidFill>
                  <a:srgbClr val="8A653B"/>
                </a:solidFill>
              </a:rPr>
              <a:t>[rememberSaveable]</a:t>
            </a:r>
            <a:r>
              <a:t> before disposing the content and will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restore the states when you compose with this key again.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</a:t>
            </a:r>
            <a:r>
              <a:rPr b="1"/>
              <a:t>@param </a:t>
            </a:r>
            <a:r>
              <a:rPr>
                <a:solidFill>
                  <a:srgbClr val="8A653B"/>
                </a:solidFill>
              </a:rPr>
              <a:t>key </a:t>
            </a:r>
            <a:r>
              <a:t>to be used for saving and restoring the states for the subtree. Note that on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Android you can only use types which can be stored inside the Bundle.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*/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629755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t>SaveableStateProvider</a:t>
            </a:r>
            <a:r>
              <a:rPr>
                <a:solidFill>
                  <a:srgbClr val="A9B7C6"/>
                </a:solidFill>
              </a:rPr>
              <a:t>(key: Any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content: </a:t>
            </a:r>
            <a:r>
              <a:rPr>
                <a:solidFill>
                  <a:srgbClr val="BBB529"/>
                </a:solidFill>
              </a:rPr>
              <a:t>@Composable </a:t>
            </a:r>
            <a:r>
              <a:rPr>
                <a:solidFill>
                  <a:srgbClr val="A9B7C6"/>
                </a:solidFill>
              </a:rPr>
              <a:t>() -&gt; Unit)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6900"/>
              </a:lnSpc>
              <a:defRPr sz="3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6900"/>
              </a:lnSpc>
              <a:defRPr sz="3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1">
                <a:solidFill>
                  <a:srgbClr val="629755"/>
                </a:solidFill>
              </a:rPr>
              <a:t>/**</a:t>
            </a:r>
            <a:endParaRPr i="1">
              <a:solidFill>
                <a:srgbClr val="629755"/>
              </a:solidFill>
            </a:endParaRP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Removes the saved state associated with the passed </a:t>
            </a:r>
            <a:r>
              <a:rPr>
                <a:solidFill>
                  <a:srgbClr val="8A653B"/>
                </a:solidFill>
              </a:rPr>
              <a:t>[key]</a:t>
            </a:r>
            <a:r>
              <a:t>.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*/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629755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t>removeState</a:t>
            </a:r>
            <a:r>
              <a:rPr>
                <a:solidFill>
                  <a:srgbClr val="A9B7C6"/>
                </a:solidFill>
              </a:rPr>
              <a:t>(key: Any)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6900"/>
              </a:lnSpc>
              <a:defRPr sz="3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516" name="Номер слайда"/>
          <p:cNvSpPr txBox="1"/>
          <p:nvPr>
            <p:ph type="sldNum" sz="quarter" idx="2"/>
          </p:nvPr>
        </p:nvSpPr>
        <p:spPr>
          <a:xfrm>
            <a:off x="23461281" y="12827000"/>
            <a:ext cx="5745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7" name="rememberSaveable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rememberSaveable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A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interface SaveableStateHolder {…"/>
          <p:cNvSpPr txBox="1"/>
          <p:nvPr>
            <p:ph type="body" idx="22"/>
          </p:nvPr>
        </p:nvSpPr>
        <p:spPr>
          <a:xfrm>
            <a:off x="62805" y="2514600"/>
            <a:ext cx="24258390" cy="8737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interface SaveableStateHolder {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1">
                <a:solidFill>
                  <a:srgbClr val="629755"/>
                </a:solidFill>
              </a:rPr>
              <a:t>/**</a:t>
            </a:r>
            <a:endParaRPr i="1">
              <a:solidFill>
                <a:srgbClr val="629755"/>
              </a:solidFill>
            </a:endParaRP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Put your content associated with a </a:t>
            </a:r>
            <a:r>
              <a:rPr>
                <a:solidFill>
                  <a:srgbClr val="8A653B"/>
                </a:solidFill>
              </a:rPr>
              <a:t>[key]</a:t>
            </a:r>
            <a:r>
              <a:t> inside the </a:t>
            </a:r>
            <a:r>
              <a:rPr>
                <a:solidFill>
                  <a:srgbClr val="8A653B"/>
                </a:solidFill>
              </a:rPr>
              <a:t>[content]</a:t>
            </a:r>
            <a:r>
              <a:t>. This will automatically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save all the states defined with </a:t>
            </a:r>
            <a:r>
              <a:rPr>
                <a:solidFill>
                  <a:srgbClr val="8A653B"/>
                </a:solidFill>
              </a:rPr>
              <a:t>[rememberSaveable]</a:t>
            </a:r>
            <a:r>
              <a:t> before disposing the content and will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restore the states when you compose with this key again.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</a:t>
            </a:r>
            <a:r>
              <a:rPr b="1"/>
              <a:t>@param </a:t>
            </a:r>
            <a:r>
              <a:rPr>
                <a:solidFill>
                  <a:srgbClr val="8A653B"/>
                </a:solidFill>
              </a:rPr>
              <a:t>key </a:t>
            </a:r>
            <a:r>
              <a:t>to be used for saving and restoring the states for the subtree. Note that on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Android you can only use types which can be stored inside the Bundle.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*/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629755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t>SaveableStateProvider</a:t>
            </a:r>
            <a:r>
              <a:rPr>
                <a:solidFill>
                  <a:srgbClr val="A9B7C6"/>
                </a:solidFill>
              </a:rPr>
              <a:t>(key: Any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content: </a:t>
            </a:r>
            <a:r>
              <a:rPr>
                <a:solidFill>
                  <a:srgbClr val="BBB529"/>
                </a:solidFill>
              </a:rPr>
              <a:t>@Composable </a:t>
            </a:r>
            <a:r>
              <a:rPr>
                <a:solidFill>
                  <a:srgbClr val="A9B7C6"/>
                </a:solidFill>
              </a:rPr>
              <a:t>() -&gt; Unit)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6900"/>
              </a:lnSpc>
              <a:defRPr sz="3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1"/>
              <a:t>/**</a:t>
            </a:r>
            <a:endParaRPr i="1"/>
          </a:p>
          <a:p>
            <a:pPr defTabSz="457200">
              <a:lnSpc>
                <a:spcPts val="6900"/>
              </a:lnSpc>
              <a:defRPr i="1"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Removes the saved state associated with the passed [key].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*/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    </a:t>
            </a:r>
            <a:r>
              <a:t>fun removeState(key: Any)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520" name="Номер слайда"/>
          <p:cNvSpPr txBox="1"/>
          <p:nvPr>
            <p:ph type="sldNum" sz="quarter" idx="2"/>
          </p:nvPr>
        </p:nvSpPr>
        <p:spPr>
          <a:xfrm>
            <a:off x="23461281" y="12827000"/>
            <a:ext cx="5745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1" name="rememberSaveable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rememberSaveable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A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interface SaveableStateHolder {…"/>
          <p:cNvSpPr txBox="1"/>
          <p:nvPr>
            <p:ph type="body" idx="22"/>
          </p:nvPr>
        </p:nvSpPr>
        <p:spPr>
          <a:xfrm>
            <a:off x="62805" y="2514600"/>
            <a:ext cx="24258390" cy="8737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interface SaveableStateHolder {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1"/>
              <a:t>/**</a:t>
            </a:r>
            <a:endParaRPr i="1"/>
          </a:p>
          <a:p>
            <a:pPr defTabSz="457200">
              <a:lnSpc>
                <a:spcPts val="6900"/>
              </a:lnSpc>
              <a:defRPr i="1"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Put your content associated with a [key] inside the [content]. This will automatically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save all the states defined with [rememberSaveable] before disposing the content and will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restore the states when you compose with this key again.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</a:t>
            </a:r>
            <a:r>
              <a:rPr b="1"/>
              <a:t>@param </a:t>
            </a:r>
            <a:r>
              <a:t>key to be used for saving and restoring the states for the subtree. Note that on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Android you can only use types which can be stored inside the Bundle.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*/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    </a:t>
            </a:r>
            <a:r>
              <a:t>@Composable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fun SaveableStateProvider(key: Any, content: @Composable () -&gt; Unit)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6900"/>
              </a:lnSpc>
              <a:defRPr sz="3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1">
                <a:solidFill>
                  <a:srgbClr val="629755"/>
                </a:solidFill>
              </a:rPr>
              <a:t>/**</a:t>
            </a:r>
            <a:endParaRPr i="1">
              <a:solidFill>
                <a:srgbClr val="629755"/>
              </a:solidFill>
            </a:endParaRP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Removes the saved state associated with the passed </a:t>
            </a:r>
            <a:r>
              <a:rPr>
                <a:solidFill>
                  <a:srgbClr val="8A653B"/>
                </a:solidFill>
              </a:rPr>
              <a:t>[key]</a:t>
            </a:r>
            <a:r>
              <a:t>.</a:t>
            </a:r>
          </a:p>
          <a:p>
            <a:pPr defTabSz="457200">
              <a:lnSpc>
                <a:spcPts val="6900"/>
              </a:lnSpc>
              <a:defRPr i="1" sz="3300">
                <a:solidFill>
                  <a:srgbClr val="62975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*/</a:t>
            </a:r>
          </a:p>
          <a:p>
            <a:pPr defTabSz="457200">
              <a:lnSpc>
                <a:spcPts val="6900"/>
              </a:lnSpc>
              <a:defRPr sz="3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629755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t>removeState</a:t>
            </a:r>
            <a:r>
              <a:rPr>
                <a:solidFill>
                  <a:srgbClr val="A9B7C6"/>
                </a:solidFill>
              </a:rPr>
              <a:t>(key: Any)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6900"/>
              </a:lnSpc>
              <a:defRPr sz="3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524" name="Номер слайда"/>
          <p:cNvSpPr txBox="1"/>
          <p:nvPr>
            <p:ph type="sldNum" sz="quarter" idx="2"/>
          </p:nvPr>
        </p:nvSpPr>
        <p:spPr>
          <a:xfrm>
            <a:off x="23473282" y="12827000"/>
            <a:ext cx="55054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5" name="rememberSaveable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rememberSaveable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Номер слайда"/>
          <p:cNvSpPr txBox="1"/>
          <p:nvPr>
            <p:ph type="sldNum" sz="quarter" idx="2"/>
          </p:nvPr>
        </p:nvSpPr>
        <p:spPr>
          <a:xfrm>
            <a:off x="23461662" y="12827000"/>
            <a:ext cx="57378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8" name="Все библиотеки под капотом используют SaveableStateHolder"/>
          <p:cNvSpPr txBox="1"/>
          <p:nvPr>
            <p:ph type="body" idx="21"/>
          </p:nvPr>
        </p:nvSpPr>
        <p:spPr>
          <a:xfrm>
            <a:off x="11307848" y="3826987"/>
            <a:ext cx="12762331" cy="645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400"/>
            </a:lvl1pPr>
          </a:lstStyle>
          <a:p>
            <a:pPr/>
            <a:r>
              <a:t>Все библиотеки под капотом используют SaveableStateHolder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Номер слайда"/>
          <p:cNvSpPr txBox="1"/>
          <p:nvPr>
            <p:ph type="sldNum" sz="quarter" idx="2"/>
          </p:nvPr>
        </p:nvSpPr>
        <p:spPr>
          <a:xfrm>
            <a:off x="23461281" y="12827000"/>
            <a:ext cx="5745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1" name="А что если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 что если</a:t>
            </a:r>
          </a:p>
        </p:txBody>
      </p:sp>
      <p:sp>
        <p:nvSpPr>
          <p:cNvPr id="532" name="задать key?"/>
          <p:cNvSpPr txBox="1"/>
          <p:nvPr>
            <p:ph type="body" idx="22"/>
          </p:nvPr>
        </p:nvSpPr>
        <p:spPr>
          <a:xfrm>
            <a:off x="11085618" y="7166192"/>
            <a:ext cx="9079231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задать key?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Номер слайда"/>
          <p:cNvSpPr txBox="1"/>
          <p:nvPr>
            <p:ph type="sldNum" sz="quarter" idx="2"/>
          </p:nvPr>
        </p:nvSpPr>
        <p:spPr>
          <a:xfrm>
            <a:off x="23579581" y="12827000"/>
            <a:ext cx="33794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1"/>
          <p:cNvSpPr/>
          <p:nvPr>
            <p:ph type="body" idx="21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429" name="Зачем нам библиотеки навигации в Compose?"/>
          <p:cNvSpPr txBox="1"/>
          <p:nvPr>
            <p:ph type="body" idx="22"/>
          </p:nvPr>
        </p:nvSpPr>
        <p:spPr>
          <a:xfrm>
            <a:off x="2413000" y="3616886"/>
            <a:ext cx="1402270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Зачем нам библиотеки навигации в Compose?</a:t>
            </a:r>
          </a:p>
        </p:txBody>
      </p:sp>
      <p:sp>
        <p:nvSpPr>
          <p:cNvPr id="430" name="2"/>
          <p:cNvSpPr/>
          <p:nvPr>
            <p:ph type="body" idx="23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431" name="Что мы хотим от навигации?"/>
          <p:cNvSpPr txBox="1"/>
          <p:nvPr>
            <p:ph type="body" idx="24"/>
          </p:nvPr>
        </p:nvSpPr>
        <p:spPr>
          <a:xfrm>
            <a:off x="2412999" y="5521886"/>
            <a:ext cx="860361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Что мы хотим от навигации?</a:t>
            </a:r>
          </a:p>
        </p:txBody>
      </p:sp>
      <p:sp>
        <p:nvSpPr>
          <p:cNvPr id="432" name="3"/>
          <p:cNvSpPr/>
          <p:nvPr>
            <p:ph type="body" idx="25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433" name="Краткий обзор библиотек навигации"/>
          <p:cNvSpPr txBox="1"/>
          <p:nvPr>
            <p:ph type="body" idx="26"/>
          </p:nvPr>
        </p:nvSpPr>
        <p:spPr>
          <a:xfrm>
            <a:off x="2413000" y="7429500"/>
            <a:ext cx="1116711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Краткий обзор библиотек навигации</a:t>
            </a:r>
          </a:p>
        </p:txBody>
      </p:sp>
      <p:pic>
        <p:nvPicPr>
          <p:cNvPr id="434" name="Изображение" descr="Изображение">
            <a:hlinkClick r:id="rId3" invalidUrl="" action="" tgtFrame="" tooltip="" history="1" highlightClick="0" endSnd="0"/>
          </p:cNvPr>
          <p:cNvPicPr>
            <a:picLocks noChangeAspect="1"/>
          </p:cNvPicPr>
          <p:nvPr>
            <p:ph type="pic" idx="27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7970500" y="3886200"/>
            <a:ext cx="5969000" cy="5969000"/>
          </a:xfrm>
          <a:prstGeom prst="rect">
            <a:avLst/>
          </a:prstGeom>
        </p:spPr>
      </p:pic>
      <p:sp>
        <p:nvSpPr>
          <p:cNvPr id="435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436" name="Что выбрали?"/>
          <p:cNvSpPr txBox="1"/>
          <p:nvPr>
            <p:ph type="body" idx="29"/>
          </p:nvPr>
        </p:nvSpPr>
        <p:spPr>
          <a:xfrm>
            <a:off x="2413983" y="9330762"/>
            <a:ext cx="426529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Что выбрали?</a:t>
            </a:r>
          </a:p>
        </p:txBody>
      </p:sp>
      <p:sp>
        <p:nvSpPr>
          <p:cNvPr id="437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438" name="Итоги"/>
          <p:cNvSpPr txBox="1"/>
          <p:nvPr>
            <p:ph type="body" idx="31"/>
          </p:nvPr>
        </p:nvSpPr>
        <p:spPr>
          <a:xfrm>
            <a:off x="2419037" y="11235762"/>
            <a:ext cx="187261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Итоги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Номер слайда"/>
          <p:cNvSpPr txBox="1"/>
          <p:nvPr>
            <p:ph type="sldNum" sz="quarter" idx="2"/>
          </p:nvPr>
        </p:nvSpPr>
        <p:spPr>
          <a:xfrm>
            <a:off x="23461471" y="12827000"/>
            <a:ext cx="57416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5" name="@Parcelize…"/>
          <p:cNvSpPr txBox="1"/>
          <p:nvPr>
            <p:ph type="body" idx="22"/>
          </p:nvPr>
        </p:nvSpPr>
        <p:spPr>
          <a:xfrm>
            <a:off x="265765" y="934885"/>
            <a:ext cx="24384002" cy="11442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600"/>
              </a:lnSpc>
              <a:defRPr sz="39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600"/>
              </a:lnSpc>
              <a:defRPr sz="39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internal class </a:t>
            </a:r>
            <a:r>
              <a:t>FixedScreenState(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screenPos</a:t>
            </a:r>
            <a:r>
              <a:rPr>
                <a:solidFill>
                  <a:srgbClr val="A9B7C6"/>
                </a:solidFill>
              </a:rPr>
              <a:t>: Int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val </a:t>
            </a:r>
            <a:r>
              <a:rPr>
                <a:solidFill>
                  <a:srgbClr val="9876AA"/>
                </a:solidFill>
              </a:rPr>
              <a:t>key</a:t>
            </a:r>
            <a:r>
              <a:t>: String = UUID.randomUUID().toString()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Parcelable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fun FixedSelfMadeNavigation() {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</a:p>
          <a:p>
            <a:pPr defTabSz="457200">
              <a:lnSpc>
                <a:spcPts val="7600"/>
              </a:lnSpc>
              <a:defRPr i="1"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0" u="sng"/>
              <a:t>val saveableStateHolder = </a:t>
            </a:r>
            <a:r>
              <a:rPr u="sng"/>
              <a:t>rememberSaveableStateHolder</a:t>
            </a:r>
            <a:r>
              <a:rPr i="0" u="sng"/>
              <a:t>()</a:t>
            </a:r>
            <a:endParaRPr i="0"/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u="sng"/>
              <a:t>saveableStateHolder.SaveableStateProvider(key = renderState.key) </a:t>
            </a:r>
            <a:r>
              <a:rPr b="1" u="sng"/>
              <a:t>{</a:t>
            </a:r>
            <a:endParaRPr b="1"/>
          </a:p>
          <a:p>
            <a:pPr defTabSz="457200">
              <a:lnSpc>
                <a:spcPts val="7600"/>
              </a:lnSpc>
              <a:defRPr i="1"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</a:t>
            </a:r>
            <a:r>
              <a:t>ScreenWithButtons</a:t>
            </a:r>
            <a:r>
              <a:rPr i="0"/>
              <a:t>(</a:t>
            </a:r>
            <a:endParaRPr i="0"/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…           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Номер слайда"/>
          <p:cNvSpPr txBox="1"/>
          <p:nvPr>
            <p:ph type="sldNum" sz="quarter" idx="2"/>
          </p:nvPr>
        </p:nvSpPr>
        <p:spPr>
          <a:xfrm>
            <a:off x="23501286" y="12827000"/>
            <a:ext cx="49453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8" name="@Parcelize…"/>
          <p:cNvSpPr txBox="1"/>
          <p:nvPr>
            <p:ph type="body" idx="22"/>
          </p:nvPr>
        </p:nvSpPr>
        <p:spPr>
          <a:xfrm>
            <a:off x="265765" y="934885"/>
            <a:ext cx="24384002" cy="11442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600"/>
              </a:lnSpc>
              <a:defRPr sz="39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FixedScreenState(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screenPos: Int,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key: String = UUID.randomUUID().toString(),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Parcelable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600"/>
              </a:lnSpc>
              <a:defRPr sz="39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internal fun </a:t>
            </a:r>
            <a:r>
              <a:t>FixedSelfMadeNavigation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</a:p>
          <a:p>
            <a:pPr defTabSz="457200">
              <a:lnSpc>
                <a:spcPts val="7600"/>
              </a:lnSpc>
              <a:defRPr i="1"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8C024"/>
                </a:solidFill>
              </a:rPr>
              <a:t>    </a:t>
            </a:r>
            <a:r>
              <a:rPr i="0" u="sng">
                <a:solidFill>
                  <a:srgbClr val="CC7831"/>
                </a:solidFill>
              </a:rPr>
              <a:t>val </a:t>
            </a:r>
            <a:r>
              <a:rPr i="0" u="sng"/>
              <a:t>saveableStateHolder = </a:t>
            </a:r>
            <a:r>
              <a:rPr u="sng"/>
              <a:t>rememberSaveableStateHolder</a:t>
            </a:r>
            <a:r>
              <a:rPr i="0" u="sng"/>
              <a:t>()</a:t>
            </a:r>
            <a:endParaRPr i="0"/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u="sng"/>
              <a:t>saveableStateHolder.SaveableStateProvider(</a:t>
            </a:r>
            <a:r>
              <a:rPr u="sng">
                <a:solidFill>
                  <a:srgbClr val="467CDA"/>
                </a:solidFill>
              </a:rPr>
              <a:t>key = </a:t>
            </a:r>
            <a:r>
              <a:rPr u="sng"/>
              <a:t>renderState.</a:t>
            </a:r>
            <a:r>
              <a:rPr u="sng">
                <a:solidFill>
                  <a:srgbClr val="9876AA"/>
                </a:solidFill>
              </a:rPr>
              <a:t>key</a:t>
            </a:r>
            <a:r>
              <a:rPr u="sng"/>
              <a:t>) </a:t>
            </a:r>
            <a:r>
              <a:rPr b="1" u="sng"/>
              <a:t>{</a:t>
            </a:r>
            <a:endParaRPr b="1"/>
          </a:p>
          <a:p>
            <a:pPr defTabSz="457200">
              <a:lnSpc>
                <a:spcPts val="7600"/>
              </a:lnSpc>
              <a:defRPr i="1"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    </a:t>
            </a:r>
            <a:r>
              <a:t>ScreenWithButtons</a:t>
            </a:r>
            <a:r>
              <a:rPr i="0"/>
              <a:t>(</a:t>
            </a:r>
            <a:endParaRPr i="0"/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…           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7600"/>
              </a:lnSpc>
              <a:defRPr sz="39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Номер слайда"/>
          <p:cNvSpPr txBox="1"/>
          <p:nvPr>
            <p:ph type="sldNum" sz="quarter" idx="2"/>
          </p:nvPr>
        </p:nvSpPr>
        <p:spPr>
          <a:xfrm>
            <a:off x="23465281" y="12827000"/>
            <a:ext cx="56654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4254" y="3581672"/>
            <a:ext cx="6552657" cy="6552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self_made_navigation.mp4" descr="self_made_naviga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336756" y="152792"/>
            <a:ext cx="7543358" cy="134104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7" fill="hold"/>
                                        <p:tgtEl>
                                          <p:spTgt spid="5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3" fill="hold" display="0">
                  <p:stCondLst>
                    <p:cond delay="indefinite"/>
                  </p:stCondLst>
                </p:cTn>
                <p:tgtEl>
                  <p:spTgt spid="542"/>
                </p:tgtEl>
              </p:cMediaNode>
            </p:video>
            <p:seq concurrent="1" prevAc="none" nextAc="seek">
              <p:cTn id="14" evtFilter="cancelBubble" nodeType="interactiveSeq" restart="whenNotActive" fill="hold">
                <p:stCondLst>
                  <p:cond delay="0" evt="onClick">
                    <p:tgtEl>
                      <p:spTgt spid="54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42"/>
                  </p:tgtEl>
                </p:cond>
              </p:nextCondLst>
            </p:seq>
          </p:childTnLst>
        </p:cTn>
      </p:par>
    </p:tnLst>
    <p:bldLst>
      <p:bldP build="whole" bldLvl="1" animBg="1" rev="0" advAuto="0" spid="541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Номер слайда"/>
          <p:cNvSpPr txBox="1"/>
          <p:nvPr>
            <p:ph type="sldNum" sz="quarter" idx="2"/>
          </p:nvPr>
        </p:nvSpPr>
        <p:spPr>
          <a:xfrm>
            <a:off x="23467758" y="12827000"/>
            <a:ext cx="56159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5" name="Self-made: проблемы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Self-made: проблемы</a:t>
            </a:r>
          </a:p>
        </p:txBody>
      </p:sp>
      <p:sp>
        <p:nvSpPr>
          <p:cNvPr id="546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547" name="Ручное управление состоянием"/>
          <p:cNvSpPr txBox="1"/>
          <p:nvPr>
            <p:ph type="body" idx="23"/>
          </p:nvPr>
        </p:nvSpPr>
        <p:spPr>
          <a:xfrm>
            <a:off x="8763000" y="3616886"/>
            <a:ext cx="15214077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Ручное управление состоянием</a:t>
            </a:r>
          </a:p>
        </p:txBody>
      </p:sp>
      <p:sp>
        <p:nvSpPr>
          <p:cNvPr id="548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549" name="Model для экрана с LifeCycle нужно писать самому"/>
          <p:cNvSpPr txBox="1"/>
          <p:nvPr>
            <p:ph type="body" idx="25"/>
          </p:nvPr>
        </p:nvSpPr>
        <p:spPr>
          <a:xfrm>
            <a:off x="8763000" y="5521886"/>
            <a:ext cx="1538033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Model для экрана с LifeCycle нужно писать самому</a:t>
            </a:r>
          </a:p>
        </p:txBody>
      </p:sp>
      <p:sp>
        <p:nvSpPr>
          <p:cNvPr id="550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551" name="Нужно самостоятельно придумать дизайн"/>
          <p:cNvSpPr txBox="1"/>
          <p:nvPr>
            <p:ph type="body" idx="27"/>
          </p:nvPr>
        </p:nvSpPr>
        <p:spPr>
          <a:xfrm>
            <a:off x="8763000" y="7429500"/>
            <a:ext cx="1282255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Нужно самостоятельно придумать дизайн</a:t>
            </a:r>
          </a:p>
        </p:txBody>
      </p:sp>
      <p:sp>
        <p:nvSpPr>
          <p:cNvPr id="552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553" name="И это лишь верхушка айсберга"/>
          <p:cNvSpPr txBox="1"/>
          <p:nvPr>
            <p:ph type="body" idx="29"/>
          </p:nvPr>
        </p:nvSpPr>
        <p:spPr>
          <a:xfrm>
            <a:off x="8763000" y="9330762"/>
            <a:ext cx="946086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 это лишь верхушка айсберга</a:t>
            </a:r>
          </a:p>
        </p:txBody>
      </p:sp>
      <p:pic>
        <p:nvPicPr>
          <p:cNvPr id="554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Номер слайда"/>
          <p:cNvSpPr txBox="1"/>
          <p:nvPr>
            <p:ph type="sldNum" sz="quarter" idx="2"/>
          </p:nvPr>
        </p:nvSpPr>
        <p:spPr>
          <a:xfrm>
            <a:off x="23465853" y="12827000"/>
            <a:ext cx="56540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7" name="Может просто выберем"/>
          <p:cNvSpPr txBox="1"/>
          <p:nvPr>
            <p:ph type="body" idx="21"/>
          </p:nvPr>
        </p:nvSpPr>
        <p:spPr>
          <a:xfrm>
            <a:off x="6831258" y="5139627"/>
            <a:ext cx="17587952" cy="198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300"/>
            </a:lvl1pPr>
          </a:lstStyle>
          <a:p>
            <a:pPr/>
            <a:r>
              <a:t>Может просто выберем</a:t>
            </a:r>
          </a:p>
        </p:txBody>
      </p:sp>
      <p:sp>
        <p:nvSpPr>
          <p:cNvPr id="558" name="библиотеку?"/>
          <p:cNvSpPr txBox="1"/>
          <p:nvPr>
            <p:ph type="body" idx="22"/>
          </p:nvPr>
        </p:nvSpPr>
        <p:spPr>
          <a:xfrm>
            <a:off x="10672043" y="7166192"/>
            <a:ext cx="9906382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библиотеку?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Номер слайда"/>
          <p:cNvSpPr txBox="1"/>
          <p:nvPr>
            <p:ph type="sldNum" sz="quarter" idx="2"/>
          </p:nvPr>
        </p:nvSpPr>
        <p:spPr>
          <a:xfrm>
            <a:off x="23463757" y="12827000"/>
            <a:ext cx="56959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1" name="По каким критериям оценивать?"/>
          <p:cNvSpPr txBox="1"/>
          <p:nvPr>
            <p:ph type="body" idx="21"/>
          </p:nvPr>
        </p:nvSpPr>
        <p:spPr>
          <a:xfrm>
            <a:off x="9098408" y="5359399"/>
            <a:ext cx="15174971" cy="345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 каким критериям оценивать?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Номер слайда"/>
          <p:cNvSpPr txBox="1"/>
          <p:nvPr>
            <p:ph type="sldNum" sz="quarter" idx="2"/>
          </p:nvPr>
        </p:nvSpPr>
        <p:spPr>
          <a:xfrm>
            <a:off x="23463757" y="12827000"/>
            <a:ext cx="56959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4" name="Что мы хотим от навигации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мы хотим от навигации</a:t>
            </a:r>
          </a:p>
        </p:txBody>
      </p:sp>
      <p:sp>
        <p:nvSpPr>
          <p:cNvPr id="565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566" name="Поддержка базовых команд навигации"/>
          <p:cNvSpPr txBox="1"/>
          <p:nvPr>
            <p:ph type="body" idx="23"/>
          </p:nvPr>
        </p:nvSpPr>
        <p:spPr>
          <a:xfrm>
            <a:off x="8763000" y="3616886"/>
            <a:ext cx="1199007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Поддержка базовых команд навигации</a:t>
            </a:r>
          </a:p>
        </p:txBody>
      </p:sp>
      <p:sp>
        <p:nvSpPr>
          <p:cNvPr id="567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568" name="Поддержка манипуляций со стэком"/>
          <p:cNvSpPr txBox="1"/>
          <p:nvPr>
            <p:ph type="body" idx="25"/>
          </p:nvPr>
        </p:nvSpPr>
        <p:spPr>
          <a:xfrm>
            <a:off x="8763000" y="5521886"/>
            <a:ext cx="1081468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Поддержка манипуляций со стэком</a:t>
            </a:r>
          </a:p>
        </p:txBody>
      </p:sp>
      <p:sp>
        <p:nvSpPr>
          <p:cNvPr id="569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570" name="Корректность"/>
          <p:cNvSpPr txBox="1"/>
          <p:nvPr>
            <p:ph type="body" idx="27"/>
          </p:nvPr>
        </p:nvSpPr>
        <p:spPr>
          <a:xfrm>
            <a:off x="8763000" y="7429500"/>
            <a:ext cx="42487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Корректность</a:t>
            </a:r>
          </a:p>
        </p:txBody>
      </p:sp>
      <p:sp>
        <p:nvSpPr>
          <p:cNvPr id="571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572" name="Наличие модели экрана"/>
          <p:cNvSpPr txBox="1"/>
          <p:nvPr>
            <p:ph type="body" idx="29"/>
          </p:nvPr>
        </p:nvSpPr>
        <p:spPr>
          <a:xfrm>
            <a:off x="8763000" y="9330762"/>
            <a:ext cx="741489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Наличие модели экрана</a:t>
            </a:r>
          </a:p>
        </p:txBody>
      </p:sp>
      <p:sp>
        <p:nvSpPr>
          <p:cNvPr id="573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574" name="Возможность постепенной интеграции"/>
          <p:cNvSpPr txBox="1"/>
          <p:nvPr>
            <p:ph type="body" idx="31"/>
          </p:nvPr>
        </p:nvSpPr>
        <p:spPr>
          <a:xfrm>
            <a:off x="8763000" y="11235762"/>
            <a:ext cx="118179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Возможность постепенной интеграции</a:t>
            </a:r>
          </a:p>
        </p:txBody>
      </p:sp>
      <p:pic>
        <p:nvPicPr>
          <p:cNvPr id="575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Номер слайда"/>
          <p:cNvSpPr txBox="1"/>
          <p:nvPr>
            <p:ph type="sldNum" sz="quarter" idx="2"/>
          </p:nvPr>
        </p:nvSpPr>
        <p:spPr>
          <a:xfrm>
            <a:off x="23475759" y="12827000"/>
            <a:ext cx="54559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8" name="1. Функционал навигации"/>
          <p:cNvSpPr txBox="1"/>
          <p:nvPr>
            <p:ph type="body" idx="21"/>
          </p:nvPr>
        </p:nvSpPr>
        <p:spPr>
          <a:xfrm>
            <a:off x="8121677" y="762000"/>
            <a:ext cx="23656547" cy="17423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1. Функционал навигации</a:t>
            </a:r>
          </a:p>
        </p:txBody>
      </p:sp>
      <p:pic>
        <p:nvPicPr>
          <p:cNvPr id="579" name="1_base_navigation_fun.mp4" descr="1_base_navigation_fu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9910" y="705124"/>
            <a:ext cx="6921986" cy="123057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80" name="1"/>
          <p:cNvSpPr/>
          <p:nvPr/>
        </p:nvSpPr>
        <p:spPr>
          <a:xfrm>
            <a:off x="8112764" y="2966887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1" name="Открытие/Закрытие экрана"/>
          <p:cNvSpPr txBox="1"/>
          <p:nvPr/>
        </p:nvSpPr>
        <p:spPr>
          <a:xfrm>
            <a:off x="9812159" y="3090150"/>
            <a:ext cx="1521407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Открытие/Закрытие экрана</a:t>
            </a:r>
          </a:p>
        </p:txBody>
      </p:sp>
      <p:sp>
        <p:nvSpPr>
          <p:cNvPr id="582" name="2"/>
          <p:cNvSpPr/>
          <p:nvPr/>
        </p:nvSpPr>
        <p:spPr>
          <a:xfrm>
            <a:off x="8112764" y="4450686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83" name="Вложенная навигация"/>
          <p:cNvSpPr txBox="1"/>
          <p:nvPr/>
        </p:nvSpPr>
        <p:spPr>
          <a:xfrm>
            <a:off x="9812159" y="4573949"/>
            <a:ext cx="602584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Вложенная навигация</a:t>
            </a:r>
          </a:p>
        </p:txBody>
      </p:sp>
      <p:sp>
        <p:nvSpPr>
          <p:cNvPr id="584" name="3"/>
          <p:cNvSpPr/>
          <p:nvPr/>
        </p:nvSpPr>
        <p:spPr>
          <a:xfrm>
            <a:off x="8112764" y="5934486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85" name="Мультистек"/>
          <p:cNvSpPr txBox="1"/>
          <p:nvPr/>
        </p:nvSpPr>
        <p:spPr>
          <a:xfrm>
            <a:off x="9812159" y="6057749"/>
            <a:ext cx="315976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Мультистек</a:t>
            </a:r>
          </a:p>
        </p:txBody>
      </p:sp>
      <p:sp>
        <p:nvSpPr>
          <p:cNvPr id="586" name="4"/>
          <p:cNvSpPr/>
          <p:nvPr/>
        </p:nvSpPr>
        <p:spPr>
          <a:xfrm>
            <a:off x="8112764" y="7418285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87" name="Диалог"/>
          <p:cNvSpPr txBox="1"/>
          <p:nvPr/>
        </p:nvSpPr>
        <p:spPr>
          <a:xfrm>
            <a:off x="9812159" y="7486649"/>
            <a:ext cx="205054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Диалог</a:t>
            </a:r>
          </a:p>
        </p:txBody>
      </p:sp>
      <p:sp>
        <p:nvSpPr>
          <p:cNvPr id="588" name="5"/>
          <p:cNvSpPr/>
          <p:nvPr/>
        </p:nvSpPr>
        <p:spPr>
          <a:xfrm>
            <a:off x="8112764" y="8902085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89" name="Bottom Sheet"/>
          <p:cNvSpPr txBox="1"/>
          <p:nvPr/>
        </p:nvSpPr>
        <p:spPr>
          <a:xfrm>
            <a:off x="9812159" y="9025348"/>
            <a:ext cx="358947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Bottom Sheet</a:t>
            </a:r>
          </a:p>
        </p:txBody>
      </p:sp>
      <p:sp>
        <p:nvSpPr>
          <p:cNvPr id="590" name="6"/>
          <p:cNvSpPr/>
          <p:nvPr/>
        </p:nvSpPr>
        <p:spPr>
          <a:xfrm>
            <a:off x="8112764" y="10385884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91" name="Анимации"/>
          <p:cNvSpPr txBox="1"/>
          <p:nvPr/>
        </p:nvSpPr>
        <p:spPr>
          <a:xfrm>
            <a:off x="9812159" y="10509147"/>
            <a:ext cx="281665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Анимации</a:t>
            </a:r>
          </a:p>
        </p:txBody>
      </p:sp>
      <p:sp>
        <p:nvSpPr>
          <p:cNvPr id="592" name="7"/>
          <p:cNvSpPr/>
          <p:nvPr/>
        </p:nvSpPr>
        <p:spPr>
          <a:xfrm>
            <a:off x="8112764" y="11869684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593" name="Модель экрана"/>
          <p:cNvSpPr txBox="1"/>
          <p:nvPr/>
        </p:nvSpPr>
        <p:spPr>
          <a:xfrm>
            <a:off x="9812159" y="11992947"/>
            <a:ext cx="415274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Модель экрана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2" fill="hold"/>
                                        <p:tgtEl>
                                          <p:spTgt spid="5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7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7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Номер слайда"/>
          <p:cNvSpPr txBox="1"/>
          <p:nvPr>
            <p:ph type="sldNum" sz="quarter" idx="2"/>
          </p:nvPr>
        </p:nvSpPr>
        <p:spPr>
          <a:xfrm>
            <a:off x="23464138" y="12827000"/>
            <a:ext cx="56883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6" name="2. Навигация через состояние"/>
          <p:cNvSpPr txBox="1"/>
          <p:nvPr>
            <p:ph type="body" idx="21"/>
          </p:nvPr>
        </p:nvSpPr>
        <p:spPr>
          <a:xfrm>
            <a:off x="8121677" y="762000"/>
            <a:ext cx="23656547" cy="17423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8600"/>
            </a:lvl1pPr>
          </a:lstStyle>
          <a:p>
            <a:pPr/>
            <a:r>
              <a:t>2. Навигация через состояние</a:t>
            </a:r>
          </a:p>
        </p:txBody>
      </p:sp>
      <p:pic>
        <p:nvPicPr>
          <p:cNvPr id="597" name="complex_navigation_sample.mp4" descr="complex_navigation_sampl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9910" y="705124"/>
            <a:ext cx="6921986" cy="123057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598" name="1"/>
          <p:cNvSpPr/>
          <p:nvPr/>
        </p:nvSpPr>
        <p:spPr>
          <a:xfrm>
            <a:off x="8112764" y="2966887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9" name="Установка произвольного состояния"/>
          <p:cNvSpPr txBox="1"/>
          <p:nvPr/>
        </p:nvSpPr>
        <p:spPr>
          <a:xfrm>
            <a:off x="9812159" y="3090150"/>
            <a:ext cx="1521407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Установка произвольного состояния</a:t>
            </a:r>
          </a:p>
        </p:txBody>
      </p:sp>
      <p:sp>
        <p:nvSpPr>
          <p:cNvPr id="600" name="2"/>
          <p:cNvSpPr/>
          <p:nvPr/>
        </p:nvSpPr>
        <p:spPr>
          <a:xfrm>
            <a:off x="8112764" y="4450686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1" name="Получение состояния навигации"/>
          <p:cNvSpPr txBox="1"/>
          <p:nvPr/>
        </p:nvSpPr>
        <p:spPr>
          <a:xfrm>
            <a:off x="9812159" y="4573949"/>
            <a:ext cx="882599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Получение состояния навигации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4" fill="hold"/>
                                        <p:tgtEl>
                                          <p:spTgt spid="5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9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9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9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Номер слайда"/>
          <p:cNvSpPr txBox="1"/>
          <p:nvPr>
            <p:ph type="sldNum" sz="quarter" idx="2"/>
          </p:nvPr>
        </p:nvSpPr>
        <p:spPr>
          <a:xfrm>
            <a:off x="23463757" y="12827000"/>
            <a:ext cx="56959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2*. Сложная навигация"/>
          <p:cNvSpPr txBox="1"/>
          <p:nvPr>
            <p:ph type="body" idx="21"/>
          </p:nvPr>
        </p:nvSpPr>
        <p:spPr>
          <a:xfrm>
            <a:off x="8121677" y="762000"/>
            <a:ext cx="23656547" cy="17423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8600"/>
            </a:lvl1pPr>
          </a:lstStyle>
          <a:p>
            <a:pPr/>
            <a:r>
              <a:t>2*. Сложная навигация</a:t>
            </a:r>
          </a:p>
        </p:txBody>
      </p:sp>
      <p:pic>
        <p:nvPicPr>
          <p:cNvPr id="605" name="complex_navigation_sample.mp4" descr="complex_navigation_sampl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9910" y="705124"/>
            <a:ext cx="6921986" cy="123057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06" name="1"/>
          <p:cNvSpPr/>
          <p:nvPr/>
        </p:nvSpPr>
        <p:spPr>
          <a:xfrm>
            <a:off x="8112764" y="2966887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7" name="Открытие стека экранов"/>
          <p:cNvSpPr txBox="1"/>
          <p:nvPr/>
        </p:nvSpPr>
        <p:spPr>
          <a:xfrm>
            <a:off x="9812159" y="3090150"/>
            <a:ext cx="1521407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Открытие стека экранов</a:t>
            </a:r>
          </a:p>
        </p:txBody>
      </p:sp>
      <p:sp>
        <p:nvSpPr>
          <p:cNvPr id="608" name="2"/>
          <p:cNvSpPr/>
          <p:nvPr/>
        </p:nvSpPr>
        <p:spPr>
          <a:xfrm>
            <a:off x="8112764" y="4450686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9" name="Закрытие стека экранов"/>
          <p:cNvSpPr txBox="1"/>
          <p:nvPr/>
        </p:nvSpPr>
        <p:spPr>
          <a:xfrm>
            <a:off x="9812159" y="4573949"/>
            <a:ext cx="658073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Закрытие стека экранов</a:t>
            </a:r>
          </a:p>
        </p:txBody>
      </p:sp>
      <p:sp>
        <p:nvSpPr>
          <p:cNvPr id="610" name="3"/>
          <p:cNvSpPr/>
          <p:nvPr/>
        </p:nvSpPr>
        <p:spPr>
          <a:xfrm>
            <a:off x="8112764" y="5934486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11" name="Закрытие отдельных экранов"/>
          <p:cNvSpPr txBox="1"/>
          <p:nvPr/>
        </p:nvSpPr>
        <p:spPr>
          <a:xfrm>
            <a:off x="9812159" y="6057749"/>
            <a:ext cx="799170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Закрытие отдельных экранов</a:t>
            </a:r>
          </a:p>
        </p:txBody>
      </p:sp>
      <p:sp>
        <p:nvSpPr>
          <p:cNvPr id="612" name="4"/>
          <p:cNvSpPr/>
          <p:nvPr/>
        </p:nvSpPr>
        <p:spPr>
          <a:xfrm>
            <a:off x="8112764" y="7418285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13" name="Получение состояния навигации"/>
          <p:cNvSpPr txBox="1"/>
          <p:nvPr/>
        </p:nvSpPr>
        <p:spPr>
          <a:xfrm>
            <a:off x="9812159" y="7486649"/>
            <a:ext cx="882599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Получение состояния навигации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4" fill="hold"/>
                                        <p:tgtEl>
                                          <p:spTgt spid="6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60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60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Номер слайда"/>
          <p:cNvSpPr txBox="1"/>
          <p:nvPr>
            <p:ph type="sldNum" sz="quarter" idx="2"/>
          </p:nvPr>
        </p:nvSpPr>
        <p:spPr>
          <a:xfrm>
            <a:off x="23577676" y="12827000"/>
            <a:ext cx="34175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3" name="Почему бы тупо"/>
          <p:cNvSpPr txBox="1"/>
          <p:nvPr>
            <p:ph type="body" idx="21"/>
          </p:nvPr>
        </p:nvSpPr>
        <p:spPr>
          <a:xfrm>
            <a:off x="9243013" y="3724050"/>
            <a:ext cx="12673458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Почему бы тупо</a:t>
            </a:r>
          </a:p>
        </p:txBody>
      </p:sp>
      <p:sp>
        <p:nvSpPr>
          <p:cNvPr id="444" name="не нарисовать state?"/>
          <p:cNvSpPr txBox="1"/>
          <p:nvPr>
            <p:ph type="body" idx="22"/>
          </p:nvPr>
        </p:nvSpPr>
        <p:spPr>
          <a:xfrm>
            <a:off x="6789926" y="5816600"/>
            <a:ext cx="16214853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 нарисовать state?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Номер слайда"/>
          <p:cNvSpPr txBox="1"/>
          <p:nvPr>
            <p:ph type="sldNum" sz="quarter" idx="2"/>
          </p:nvPr>
        </p:nvSpPr>
        <p:spPr>
          <a:xfrm>
            <a:off x="23459566" y="12827000"/>
            <a:ext cx="57797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6" name="3. Корректность"/>
          <p:cNvSpPr txBox="1"/>
          <p:nvPr>
            <p:ph type="body" idx="21"/>
          </p:nvPr>
        </p:nvSpPr>
        <p:spPr>
          <a:xfrm>
            <a:off x="8121677" y="762000"/>
            <a:ext cx="23656547" cy="17423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8600"/>
            </a:lvl1pPr>
          </a:lstStyle>
          <a:p>
            <a:pPr/>
            <a:r>
              <a:t>3. Корректность</a:t>
            </a:r>
          </a:p>
        </p:txBody>
      </p:sp>
      <p:sp>
        <p:nvSpPr>
          <p:cNvPr id="617" name="1"/>
          <p:cNvSpPr/>
          <p:nvPr/>
        </p:nvSpPr>
        <p:spPr>
          <a:xfrm>
            <a:off x="8112764" y="2966887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18" name="Поворот экрана"/>
          <p:cNvSpPr txBox="1"/>
          <p:nvPr/>
        </p:nvSpPr>
        <p:spPr>
          <a:xfrm>
            <a:off x="9812159" y="3090150"/>
            <a:ext cx="1521407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Поворот экрана</a:t>
            </a:r>
          </a:p>
        </p:txBody>
      </p:sp>
      <p:sp>
        <p:nvSpPr>
          <p:cNvPr id="619" name="2"/>
          <p:cNvSpPr/>
          <p:nvPr/>
        </p:nvSpPr>
        <p:spPr>
          <a:xfrm>
            <a:off x="8112764" y="4450686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20" name="Activity death"/>
          <p:cNvSpPr txBox="1"/>
          <p:nvPr/>
        </p:nvSpPr>
        <p:spPr>
          <a:xfrm>
            <a:off x="9812159" y="4573949"/>
            <a:ext cx="360512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Activity death</a:t>
            </a:r>
          </a:p>
        </p:txBody>
      </p:sp>
      <p:sp>
        <p:nvSpPr>
          <p:cNvPr id="621" name="3"/>
          <p:cNvSpPr/>
          <p:nvPr/>
        </p:nvSpPr>
        <p:spPr>
          <a:xfrm>
            <a:off x="8112764" y="5934486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22" name="Process death"/>
          <p:cNvSpPr txBox="1"/>
          <p:nvPr/>
        </p:nvSpPr>
        <p:spPr>
          <a:xfrm>
            <a:off x="9812159" y="6057749"/>
            <a:ext cx="370179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Process death</a:t>
            </a:r>
          </a:p>
        </p:txBody>
      </p:sp>
      <p:pic>
        <p:nvPicPr>
          <p:cNvPr id="623" name="4_navigation_correctness.mp4" descr="4_navigation_correctnes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9910" y="705124"/>
            <a:ext cx="6921986" cy="123057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6" fill="hold"/>
                                        <p:tgtEl>
                                          <p:spTgt spid="6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2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62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62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Номер слайда"/>
          <p:cNvSpPr txBox="1"/>
          <p:nvPr>
            <p:ph type="sldNum" sz="quarter" idx="2"/>
          </p:nvPr>
        </p:nvSpPr>
        <p:spPr>
          <a:xfrm>
            <a:off x="23499381" y="12827000"/>
            <a:ext cx="4983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6" name="4. Модель экрана"/>
          <p:cNvSpPr txBox="1"/>
          <p:nvPr>
            <p:ph type="body" idx="21"/>
          </p:nvPr>
        </p:nvSpPr>
        <p:spPr>
          <a:xfrm>
            <a:off x="8121677" y="762000"/>
            <a:ext cx="23656547" cy="17423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8600"/>
            </a:lvl1pPr>
          </a:lstStyle>
          <a:p>
            <a:pPr/>
            <a:r>
              <a:t>4. Модель экрана</a:t>
            </a:r>
          </a:p>
        </p:txBody>
      </p:sp>
      <p:sp>
        <p:nvSpPr>
          <p:cNvPr id="627" name="1"/>
          <p:cNvSpPr/>
          <p:nvPr/>
        </p:nvSpPr>
        <p:spPr>
          <a:xfrm>
            <a:off x="8112764" y="2966887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28" name="Dispose модели экрана"/>
          <p:cNvSpPr txBox="1"/>
          <p:nvPr/>
        </p:nvSpPr>
        <p:spPr>
          <a:xfrm>
            <a:off x="9812159" y="3090150"/>
            <a:ext cx="1521407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Dispose модели экрана</a:t>
            </a:r>
          </a:p>
        </p:txBody>
      </p:sp>
      <p:sp>
        <p:nvSpPr>
          <p:cNvPr id="629" name="2"/>
          <p:cNvSpPr/>
          <p:nvPr/>
        </p:nvSpPr>
        <p:spPr>
          <a:xfrm>
            <a:off x="8112764" y="4450686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30" name="LifeCycle для аналитики"/>
          <p:cNvSpPr txBox="1"/>
          <p:nvPr/>
        </p:nvSpPr>
        <p:spPr>
          <a:xfrm>
            <a:off x="9812159" y="4573949"/>
            <a:ext cx="64684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LifeCycle для аналитики</a:t>
            </a:r>
          </a:p>
        </p:txBody>
      </p:sp>
      <p:sp>
        <p:nvSpPr>
          <p:cNvPr id="631" name="3"/>
          <p:cNvSpPr/>
          <p:nvPr/>
        </p:nvSpPr>
        <p:spPr>
          <a:xfrm>
            <a:off x="8112764" y="5934486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32" name="Восстановление состояния после…"/>
          <p:cNvSpPr txBox="1"/>
          <p:nvPr/>
        </p:nvSpPr>
        <p:spPr>
          <a:xfrm>
            <a:off x="9812159" y="5721199"/>
            <a:ext cx="916239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 sz="4400"/>
            </a:pPr>
            <a:r>
              <a:t>Восстановление состояния после </a:t>
            </a:r>
          </a:p>
          <a:p>
            <a:pPr>
              <a:defRPr i="0" sz="4400"/>
            </a:pPr>
            <a:r>
              <a:t>Activity/Process death</a:t>
            </a:r>
          </a:p>
        </p:txBody>
      </p:sp>
      <p:pic>
        <p:nvPicPr>
          <p:cNvPr id="633" name="model_functional.mp4" descr="model_functiona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9910" y="705125"/>
            <a:ext cx="6921986" cy="123057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1" fill="hold"/>
                                        <p:tgtEl>
                                          <p:spTgt spid="6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3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63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63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Номер слайда"/>
          <p:cNvSpPr txBox="1"/>
          <p:nvPr>
            <p:ph type="sldNum" sz="quarter" idx="2"/>
          </p:nvPr>
        </p:nvSpPr>
        <p:spPr>
          <a:xfrm>
            <a:off x="23463376" y="12827000"/>
            <a:ext cx="57035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6" name="5. Декомпозиция навигации"/>
          <p:cNvSpPr txBox="1"/>
          <p:nvPr>
            <p:ph type="body" idx="21"/>
          </p:nvPr>
        </p:nvSpPr>
        <p:spPr>
          <a:xfrm>
            <a:off x="8121677" y="762000"/>
            <a:ext cx="23656547" cy="17423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8600"/>
            </a:lvl1pPr>
          </a:lstStyle>
          <a:p>
            <a:pPr/>
            <a:r>
              <a:t>5. Декомпозиция навигации</a:t>
            </a:r>
          </a:p>
        </p:txBody>
      </p:sp>
      <p:sp>
        <p:nvSpPr>
          <p:cNvPr id="637" name="1"/>
          <p:cNvSpPr/>
          <p:nvPr/>
        </p:nvSpPr>
        <p:spPr>
          <a:xfrm>
            <a:off x="8112764" y="2966887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38" name="Вложенная"/>
          <p:cNvSpPr txBox="1"/>
          <p:nvPr/>
        </p:nvSpPr>
        <p:spPr>
          <a:xfrm>
            <a:off x="9812159" y="3090150"/>
            <a:ext cx="1521407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Вложенная</a:t>
            </a:r>
          </a:p>
        </p:txBody>
      </p:sp>
      <p:sp>
        <p:nvSpPr>
          <p:cNvPr id="639" name="2"/>
          <p:cNvSpPr/>
          <p:nvPr/>
        </p:nvSpPr>
        <p:spPr>
          <a:xfrm>
            <a:off x="8112764" y="4450686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40" name="В отдельном модуле"/>
          <p:cNvSpPr txBox="1"/>
          <p:nvPr/>
        </p:nvSpPr>
        <p:spPr>
          <a:xfrm>
            <a:off x="9812159" y="4573949"/>
            <a:ext cx="555310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В отдельном модуле</a:t>
            </a:r>
          </a:p>
        </p:txBody>
      </p:sp>
      <p:sp>
        <p:nvSpPr>
          <p:cNvPr id="641" name="3"/>
          <p:cNvSpPr/>
          <p:nvPr/>
        </p:nvSpPr>
        <p:spPr>
          <a:xfrm>
            <a:off x="8112764" y="5934486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42" name="Внутри fragment"/>
          <p:cNvSpPr txBox="1"/>
          <p:nvPr/>
        </p:nvSpPr>
        <p:spPr>
          <a:xfrm>
            <a:off x="9812159" y="6057749"/>
            <a:ext cx="444276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Внутри fragment</a:t>
            </a:r>
          </a:p>
        </p:txBody>
      </p:sp>
      <p:pic>
        <p:nvPicPr>
          <p:cNvPr id="643" name="nested_navigation.mp4" descr="nested_navig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9910" y="705125"/>
            <a:ext cx="6921986" cy="123057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8" fill="hold"/>
                                        <p:tgtEl>
                                          <p:spTgt spid="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4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64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64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Номер слайда"/>
          <p:cNvSpPr txBox="1"/>
          <p:nvPr>
            <p:ph type="sldNum" sz="quarter" idx="2"/>
          </p:nvPr>
        </p:nvSpPr>
        <p:spPr>
          <a:xfrm>
            <a:off x="23465853" y="12827000"/>
            <a:ext cx="56540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6" name="6. Интеграция с Fragment"/>
          <p:cNvSpPr txBox="1"/>
          <p:nvPr>
            <p:ph type="body" idx="21"/>
          </p:nvPr>
        </p:nvSpPr>
        <p:spPr>
          <a:xfrm>
            <a:off x="8121677" y="762000"/>
            <a:ext cx="23656547" cy="17423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8600"/>
            </a:lvl1pPr>
          </a:lstStyle>
          <a:p>
            <a:pPr/>
            <a:r>
              <a:t>6. Интеграция с Fragment</a:t>
            </a:r>
          </a:p>
        </p:txBody>
      </p:sp>
      <p:sp>
        <p:nvSpPr>
          <p:cNvPr id="647" name="1"/>
          <p:cNvSpPr/>
          <p:nvPr/>
        </p:nvSpPr>
        <p:spPr>
          <a:xfrm>
            <a:off x="8112764" y="2966887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48" name="Какие могут быть проблемы?"/>
          <p:cNvSpPr txBox="1"/>
          <p:nvPr/>
        </p:nvSpPr>
        <p:spPr>
          <a:xfrm>
            <a:off x="9812159" y="3090150"/>
            <a:ext cx="1521407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Какие могут быть проблемы?</a:t>
            </a:r>
          </a:p>
        </p:txBody>
      </p:sp>
      <p:sp>
        <p:nvSpPr>
          <p:cNvPr id="649" name="2"/>
          <p:cNvSpPr/>
          <p:nvPr/>
        </p:nvSpPr>
        <p:spPr>
          <a:xfrm>
            <a:off x="8112764" y="4450686"/>
            <a:ext cx="1021227" cy="102122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50" name="Как интегрировать?"/>
          <p:cNvSpPr txBox="1"/>
          <p:nvPr/>
        </p:nvSpPr>
        <p:spPr>
          <a:xfrm>
            <a:off x="9812159" y="4573949"/>
            <a:ext cx="53346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Как интегрировать?</a:t>
            </a:r>
          </a:p>
        </p:txBody>
      </p:sp>
      <p:sp>
        <p:nvSpPr>
          <p:cNvPr id="651" name="3"/>
          <p:cNvSpPr/>
          <p:nvPr/>
        </p:nvSpPr>
        <p:spPr>
          <a:xfrm>
            <a:off x="8112764" y="5934486"/>
            <a:ext cx="1021227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52" name="Как открывать экраны на Fragment?"/>
          <p:cNvSpPr txBox="1"/>
          <p:nvPr/>
        </p:nvSpPr>
        <p:spPr>
          <a:xfrm>
            <a:off x="9812159" y="6057749"/>
            <a:ext cx="97239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400"/>
            </a:lvl1pPr>
          </a:lstStyle>
          <a:p>
            <a:pPr/>
            <a:r>
              <a:t>Как открывать экраны на Fragment?</a:t>
            </a:r>
          </a:p>
        </p:txBody>
      </p:sp>
      <p:pic>
        <p:nvPicPr>
          <p:cNvPr id="653" name="nested_navigation.mp4" descr="nested_navig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9910" y="705125"/>
            <a:ext cx="6921986" cy="1230575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8" fill="hold"/>
                                        <p:tgtEl>
                                          <p:spTgt spid="6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5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65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65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Номер слайда"/>
          <p:cNvSpPr txBox="1"/>
          <p:nvPr>
            <p:ph type="sldNum" sz="quarter" idx="2"/>
          </p:nvPr>
        </p:nvSpPr>
        <p:spPr>
          <a:xfrm>
            <a:off x="23463948" y="12827000"/>
            <a:ext cx="56921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6" name="Что сравниваем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сравниваем</a:t>
            </a:r>
          </a:p>
        </p:txBody>
      </p:sp>
      <p:sp>
        <p:nvSpPr>
          <p:cNvPr id="657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658" name="Google navigation"/>
          <p:cNvSpPr txBox="1"/>
          <p:nvPr>
            <p:ph type="body" idx="23"/>
          </p:nvPr>
        </p:nvSpPr>
        <p:spPr>
          <a:xfrm>
            <a:off x="8763000" y="3616886"/>
            <a:ext cx="536892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Google navigation</a:t>
            </a:r>
          </a:p>
        </p:txBody>
      </p:sp>
      <p:sp>
        <p:nvSpPr>
          <p:cNvPr id="659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660" name="Appyx"/>
          <p:cNvSpPr txBox="1"/>
          <p:nvPr>
            <p:ph type="body" idx="25"/>
          </p:nvPr>
        </p:nvSpPr>
        <p:spPr>
          <a:xfrm>
            <a:off x="8763000" y="5521886"/>
            <a:ext cx="19373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Appyx</a:t>
            </a:r>
          </a:p>
        </p:txBody>
      </p:sp>
      <p:sp>
        <p:nvSpPr>
          <p:cNvPr id="661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662" name="Voyager"/>
          <p:cNvSpPr txBox="1"/>
          <p:nvPr>
            <p:ph type="body" idx="27"/>
          </p:nvPr>
        </p:nvSpPr>
        <p:spPr>
          <a:xfrm>
            <a:off x="8763000" y="7429500"/>
            <a:ext cx="249682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Voyager</a:t>
            </a:r>
          </a:p>
        </p:txBody>
      </p:sp>
      <p:sp>
        <p:nvSpPr>
          <p:cNvPr id="663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664" name="Modo"/>
          <p:cNvSpPr txBox="1"/>
          <p:nvPr>
            <p:ph type="body" idx="29"/>
          </p:nvPr>
        </p:nvSpPr>
        <p:spPr>
          <a:xfrm>
            <a:off x="8763000" y="9330762"/>
            <a:ext cx="175831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Modo</a:t>
            </a:r>
          </a:p>
        </p:txBody>
      </p:sp>
      <p:sp>
        <p:nvSpPr>
          <p:cNvPr id="665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666" name="Odyssey"/>
          <p:cNvSpPr txBox="1"/>
          <p:nvPr>
            <p:ph type="body" idx="31"/>
          </p:nvPr>
        </p:nvSpPr>
        <p:spPr>
          <a:xfrm>
            <a:off x="8748679" y="11184963"/>
            <a:ext cx="25806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Odyssey</a:t>
            </a:r>
          </a:p>
        </p:txBody>
      </p:sp>
      <p:pic>
        <p:nvPicPr>
          <p:cNvPr id="667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Номер слайда"/>
          <p:cNvSpPr txBox="1"/>
          <p:nvPr>
            <p:ph type="sldNum" sz="quarter" idx="2"/>
          </p:nvPr>
        </p:nvSpPr>
        <p:spPr>
          <a:xfrm>
            <a:off x="23461852" y="12827000"/>
            <a:ext cx="57340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0" name="Готовим"/>
          <p:cNvSpPr txBox="1"/>
          <p:nvPr>
            <p:ph type="body" idx="21"/>
          </p:nvPr>
        </p:nvSpPr>
        <p:spPr>
          <a:xfrm>
            <a:off x="7072286" y="4210050"/>
            <a:ext cx="6467349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Готовим</a:t>
            </a:r>
          </a:p>
        </p:txBody>
      </p:sp>
      <p:sp>
        <p:nvSpPr>
          <p:cNvPr id="671" name="Sample app"/>
          <p:cNvSpPr txBox="1"/>
          <p:nvPr>
            <p:ph type="body" idx="22"/>
          </p:nvPr>
        </p:nvSpPr>
        <p:spPr>
          <a:xfrm>
            <a:off x="5828258" y="6369050"/>
            <a:ext cx="8955406" cy="208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Sample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Номер слайда"/>
          <p:cNvSpPr txBox="1"/>
          <p:nvPr>
            <p:ph type="sldNum" sz="quarter" idx="2"/>
          </p:nvPr>
        </p:nvSpPr>
        <p:spPr>
          <a:xfrm>
            <a:off x="23461852" y="12827000"/>
            <a:ext cx="57340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4" name="Sample Ap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Sample App</a:t>
            </a:r>
          </a:p>
        </p:txBody>
      </p:sp>
      <p:sp>
        <p:nvSpPr>
          <p:cNvPr id="675" name="https://github.com/hhru/jetpack-compose-navigation-research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380542" y="12750799"/>
            <a:ext cx="138938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7800"/>
              </a:lnSpc>
              <a:defRPr b="0" i="0" sz="4000">
                <a:solidFill>
                  <a:srgbClr val="D81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https://github.com/hhru/jetpack-compose-navigation-research</a:t>
            </a:r>
          </a:p>
        </p:txBody>
      </p:sp>
      <p:pic>
        <p:nvPicPr>
          <p:cNvPr id="676" name="Изображение" descr="Изображение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624" y="2510151"/>
            <a:ext cx="10321299" cy="10321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Номер слайда"/>
          <p:cNvSpPr txBox="1"/>
          <p:nvPr>
            <p:ph type="sldNum" sz="quarter" idx="2"/>
          </p:nvPr>
        </p:nvSpPr>
        <p:spPr>
          <a:xfrm>
            <a:off x="23473854" y="12801600"/>
            <a:ext cx="54940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9" name="Экраны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Экраны</a:t>
            </a:r>
          </a:p>
        </p:txBody>
      </p:sp>
      <p:sp>
        <p:nvSpPr>
          <p:cNvPr id="680" name="@Composable…"/>
          <p:cNvSpPr txBox="1"/>
          <p:nvPr>
            <p:ph type="body" idx="22"/>
          </p:nvPr>
        </p:nvSpPr>
        <p:spPr>
          <a:xfrm>
            <a:off x="762000" y="3282950"/>
            <a:ext cx="14838537" cy="918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500"/>
              </a:lnSpc>
              <a:defRPr sz="46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8500"/>
              </a:lnSpc>
              <a:defRPr sz="46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t>SampleScreenContent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openScreen: ()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openDialog: ()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openBottomSheet: ()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startFlowWithoutHeader: (() -&gt; Unit)?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startFlowWithHeader: ()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openMultiscreen: ()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openScreenModel: ()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openComplexNavigation: ()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modifier: Modifier = Modifier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screenTitle: String? = </a:t>
            </a:r>
            <a:r>
              <a:rPr>
                <a:solidFill>
                  <a:srgbClr val="CC7831"/>
                </a:solidFill>
              </a:rPr>
              <a:t>null,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{...}</a:t>
            </a:r>
          </a:p>
        </p:txBody>
      </p:sp>
      <p:pic>
        <p:nvPicPr>
          <p:cNvPr id="68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39254" y="328548"/>
            <a:ext cx="7146725" cy="13058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Номер слайда"/>
          <p:cNvSpPr txBox="1"/>
          <p:nvPr>
            <p:ph type="sldNum" sz="quarter" idx="2"/>
          </p:nvPr>
        </p:nvSpPr>
        <p:spPr>
          <a:xfrm>
            <a:off x="23462233" y="12801600"/>
            <a:ext cx="57264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4" name="Экраны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Экраны</a:t>
            </a:r>
          </a:p>
        </p:txBody>
      </p:sp>
      <p:sp>
        <p:nvSpPr>
          <p:cNvPr id="685" name="@Composable…"/>
          <p:cNvSpPr txBox="1"/>
          <p:nvPr>
            <p:ph type="body" idx="22"/>
          </p:nvPr>
        </p:nvSpPr>
        <p:spPr>
          <a:xfrm>
            <a:off x="762000" y="3282950"/>
            <a:ext cx="16591422" cy="5689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500"/>
              </a:lnSpc>
              <a:defRPr sz="46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@Composable</a:t>
            </a:r>
          </a:p>
          <a:p>
            <a:pPr defTabSz="457200">
              <a:lnSpc>
                <a:spcPts val="8500"/>
              </a:lnSpc>
              <a:defRPr sz="46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t>DialogContent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openDialog: ()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openScreen: (closeDialog: Boolean)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closeDialog: () -&gt; Unit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modifier: Modifier = Modifier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screenTitle: String? = </a:t>
            </a:r>
            <a:r>
              <a:rPr>
                <a:solidFill>
                  <a:srgbClr val="CC7831"/>
                </a:solidFill>
              </a:rPr>
              <a:t>null,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500"/>
              </a:lnSpc>
              <a:defRPr sz="46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{...}</a:t>
            </a:r>
          </a:p>
        </p:txBody>
      </p:sp>
      <p:pic>
        <p:nvPicPr>
          <p:cNvPr id="68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41834" y="328548"/>
            <a:ext cx="7146725" cy="13058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wipe dir="r"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Номер слайда"/>
          <p:cNvSpPr txBox="1"/>
          <p:nvPr>
            <p:ph type="sldNum" sz="quarter" idx="2"/>
          </p:nvPr>
        </p:nvSpPr>
        <p:spPr>
          <a:xfrm>
            <a:off x="23461852" y="12827000"/>
            <a:ext cx="57340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9" name="Обзор библиотек"/>
          <p:cNvSpPr txBox="1"/>
          <p:nvPr>
            <p:ph type="body" idx="22"/>
          </p:nvPr>
        </p:nvSpPr>
        <p:spPr>
          <a:xfrm>
            <a:off x="3564640" y="5841999"/>
            <a:ext cx="13349759" cy="203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700"/>
            </a:lvl1pPr>
          </a:lstStyle>
          <a:p>
            <a:pPr/>
            <a:r>
              <a:t>Обзор библиотек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Номер слайда"/>
          <p:cNvSpPr txBox="1"/>
          <p:nvPr>
            <p:ph type="sldNum" sz="quarter" idx="2"/>
          </p:nvPr>
        </p:nvSpPr>
        <p:spPr>
          <a:xfrm>
            <a:off x="23575581" y="12827000"/>
            <a:ext cx="3459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7" name="self_made_navigation.mp4" descr="self_made_navig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108220" y="220806"/>
            <a:ext cx="7466843" cy="1327438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7" fill="hold"/>
                                        <p:tgtEl>
                                          <p:spTgt spid="4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4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47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Номер слайда"/>
          <p:cNvSpPr txBox="1"/>
          <p:nvPr>
            <p:ph type="sldNum" sz="quarter" idx="2"/>
          </p:nvPr>
        </p:nvSpPr>
        <p:spPr>
          <a:xfrm>
            <a:off x="23457471" y="12827000"/>
            <a:ext cx="5821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2" name="Google Navigation"/>
          <p:cNvSpPr txBox="1"/>
          <p:nvPr>
            <p:ph type="body" idx="22"/>
          </p:nvPr>
        </p:nvSpPr>
        <p:spPr>
          <a:xfrm>
            <a:off x="3388027" y="5841999"/>
            <a:ext cx="13702984" cy="203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700"/>
            </a:lvl1pPr>
          </a:lstStyle>
          <a:p>
            <a:pPr/>
            <a:r>
              <a:t>Google Navigation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Номер слайда"/>
          <p:cNvSpPr txBox="1"/>
          <p:nvPr>
            <p:ph type="sldNum" sz="quarter" idx="2"/>
          </p:nvPr>
        </p:nvSpPr>
        <p:spPr>
          <a:xfrm>
            <a:off x="23497285" y="12827000"/>
            <a:ext cx="5025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5" name="Google Navig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Google Navigation</a:t>
            </a:r>
          </a:p>
        </p:txBody>
      </p:sp>
      <p:pic>
        <p:nvPicPr>
          <p:cNvPr id="696" name="Изображение" descr="Изображение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0093" y="2912093"/>
            <a:ext cx="9923815" cy="9923814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https://developer.android.com/jetpack/compose/navigation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435267" y="12750799"/>
            <a:ext cx="1318934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7800"/>
              </a:lnSpc>
              <a:defRPr b="0" i="0" sz="4000">
                <a:solidFill>
                  <a:srgbClr val="D81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https://developer.android.com/jetpack/compose/navigation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Номер слайда"/>
          <p:cNvSpPr txBox="1"/>
          <p:nvPr>
            <p:ph type="sldNum" sz="quarter" idx="2"/>
          </p:nvPr>
        </p:nvSpPr>
        <p:spPr>
          <a:xfrm>
            <a:off x="23461281" y="12827000"/>
            <a:ext cx="5745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0" name="Google navigation compon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navigation component</a:t>
            </a:r>
          </a:p>
        </p:txBody>
      </p:sp>
      <p:sp>
        <p:nvSpPr>
          <p:cNvPr id="701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702" name="Объявляем граф навигации в Compose"/>
          <p:cNvSpPr txBox="1"/>
          <p:nvPr>
            <p:ph type="body" idx="23"/>
          </p:nvPr>
        </p:nvSpPr>
        <p:spPr>
          <a:xfrm>
            <a:off x="8763000" y="3654986"/>
            <a:ext cx="11978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Объявляем граф навигации в Compose</a:t>
            </a:r>
          </a:p>
        </p:txBody>
      </p:sp>
      <p:sp>
        <p:nvSpPr>
          <p:cNvPr id="703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704" name="NavigationController - основное API"/>
          <p:cNvSpPr txBox="1"/>
          <p:nvPr>
            <p:ph type="body" idx="25"/>
          </p:nvPr>
        </p:nvSpPr>
        <p:spPr>
          <a:xfrm>
            <a:off x="8762999" y="5521886"/>
            <a:ext cx="10645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NavigationController - основное API</a:t>
            </a:r>
          </a:p>
        </p:txBody>
      </p:sp>
      <p:sp>
        <p:nvSpPr>
          <p:cNvPr id="705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706" name="Аргументы и навигация через строки"/>
          <p:cNvSpPr txBox="1"/>
          <p:nvPr>
            <p:ph type="body" idx="27"/>
          </p:nvPr>
        </p:nvSpPr>
        <p:spPr>
          <a:xfrm>
            <a:off x="8763000" y="7429500"/>
            <a:ext cx="1142555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Аргументы и навигация через строки</a:t>
            </a:r>
          </a:p>
        </p:txBody>
      </p:sp>
      <p:sp>
        <p:nvSpPr>
          <p:cNvPr id="707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708" name="Больно работать с аргументами"/>
          <p:cNvSpPr txBox="1"/>
          <p:nvPr>
            <p:ph type="body" idx="29"/>
          </p:nvPr>
        </p:nvSpPr>
        <p:spPr>
          <a:xfrm>
            <a:off x="8763000" y="9330762"/>
            <a:ext cx="97478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Больно работать с аргументами</a:t>
            </a:r>
          </a:p>
        </p:txBody>
      </p:sp>
      <p:sp>
        <p:nvSpPr>
          <p:cNvPr id="709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710" name="Поддержка анимаций, dialog, bottom sheet"/>
          <p:cNvSpPr txBox="1"/>
          <p:nvPr>
            <p:ph type="body" idx="31"/>
          </p:nvPr>
        </p:nvSpPr>
        <p:spPr>
          <a:xfrm>
            <a:off x="8763000" y="11235762"/>
            <a:ext cx="1294638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Поддержка анимаций, dialog, bottom sheet</a:t>
            </a:r>
          </a:p>
        </p:txBody>
      </p:sp>
      <p:pic>
        <p:nvPicPr>
          <p:cNvPr id="711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Номер слайда"/>
          <p:cNvSpPr txBox="1"/>
          <p:nvPr>
            <p:ph type="sldNum" sz="quarter" idx="2"/>
          </p:nvPr>
        </p:nvSpPr>
        <p:spPr>
          <a:xfrm>
            <a:off x="23463757" y="12827000"/>
            <a:ext cx="56959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4" name="Google navigation compon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navigation component</a:t>
            </a:r>
          </a:p>
        </p:txBody>
      </p:sp>
      <p:sp>
        <p:nvSpPr>
          <p:cNvPr id="715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716" name="Объявляем граф навигации в Compose"/>
          <p:cNvSpPr txBox="1"/>
          <p:nvPr>
            <p:ph type="body" idx="23"/>
          </p:nvPr>
        </p:nvSpPr>
        <p:spPr>
          <a:xfrm>
            <a:off x="8763000" y="3654986"/>
            <a:ext cx="11978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Объявляем граф навигации в Compose</a:t>
            </a:r>
          </a:p>
        </p:txBody>
      </p:sp>
      <p:sp>
        <p:nvSpPr>
          <p:cNvPr id="717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718" name="NavigationController - основное API"/>
          <p:cNvSpPr txBox="1"/>
          <p:nvPr>
            <p:ph type="body" idx="25"/>
          </p:nvPr>
        </p:nvSpPr>
        <p:spPr>
          <a:xfrm>
            <a:off x="8762999" y="5521886"/>
            <a:ext cx="10645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NavigationController - основное API</a:t>
            </a:r>
          </a:p>
        </p:txBody>
      </p:sp>
      <p:sp>
        <p:nvSpPr>
          <p:cNvPr id="719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720" name="Аргументы и навигация через строки"/>
          <p:cNvSpPr txBox="1"/>
          <p:nvPr>
            <p:ph type="body" idx="27"/>
          </p:nvPr>
        </p:nvSpPr>
        <p:spPr>
          <a:xfrm>
            <a:off x="8763000" y="7429500"/>
            <a:ext cx="1142555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Аргументы и навигация через строки</a:t>
            </a:r>
          </a:p>
        </p:txBody>
      </p:sp>
      <p:sp>
        <p:nvSpPr>
          <p:cNvPr id="721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722" name="Больно работать с аргументами"/>
          <p:cNvSpPr txBox="1"/>
          <p:nvPr>
            <p:ph type="body" idx="29"/>
          </p:nvPr>
        </p:nvSpPr>
        <p:spPr>
          <a:xfrm>
            <a:off x="8763000" y="9330762"/>
            <a:ext cx="97478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Больно работать с аргументами</a:t>
            </a:r>
          </a:p>
        </p:txBody>
      </p:sp>
      <p:sp>
        <p:nvSpPr>
          <p:cNvPr id="723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724" name="Поддержка анимаций, dialog, bottom sheet"/>
          <p:cNvSpPr txBox="1"/>
          <p:nvPr>
            <p:ph type="body" idx="31"/>
          </p:nvPr>
        </p:nvSpPr>
        <p:spPr>
          <a:xfrm>
            <a:off x="8763000" y="11235762"/>
            <a:ext cx="1294638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Поддержка анимаций, dialog, bottom sheet</a:t>
            </a:r>
          </a:p>
        </p:txBody>
      </p:sp>
      <p:pic>
        <p:nvPicPr>
          <p:cNvPr id="725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Номер слайда"/>
          <p:cNvSpPr txBox="1"/>
          <p:nvPr>
            <p:ph type="sldNum" sz="quarter" idx="2"/>
          </p:nvPr>
        </p:nvSpPr>
        <p:spPr>
          <a:xfrm>
            <a:off x="23461852" y="12827000"/>
            <a:ext cx="57340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8" name="Google navigation compon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navigation component</a:t>
            </a:r>
          </a:p>
        </p:txBody>
      </p:sp>
      <p:sp>
        <p:nvSpPr>
          <p:cNvPr id="729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730" name="Объявляем граф навигации в Compose"/>
          <p:cNvSpPr txBox="1"/>
          <p:nvPr>
            <p:ph type="body" idx="23"/>
          </p:nvPr>
        </p:nvSpPr>
        <p:spPr>
          <a:xfrm>
            <a:off x="8763000" y="3654986"/>
            <a:ext cx="11978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Объявляем граф навигации в Compose</a:t>
            </a:r>
          </a:p>
        </p:txBody>
      </p:sp>
      <p:sp>
        <p:nvSpPr>
          <p:cNvPr id="731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732" name="NavigationController - основное API"/>
          <p:cNvSpPr txBox="1"/>
          <p:nvPr>
            <p:ph type="body" idx="25"/>
          </p:nvPr>
        </p:nvSpPr>
        <p:spPr>
          <a:xfrm>
            <a:off x="8762999" y="5521886"/>
            <a:ext cx="10645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NavigationController - основное API</a:t>
            </a:r>
          </a:p>
        </p:txBody>
      </p:sp>
      <p:sp>
        <p:nvSpPr>
          <p:cNvPr id="733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734" name="Аргументы и навигация через строки"/>
          <p:cNvSpPr txBox="1"/>
          <p:nvPr>
            <p:ph type="body" idx="27"/>
          </p:nvPr>
        </p:nvSpPr>
        <p:spPr>
          <a:xfrm>
            <a:off x="8763000" y="7429500"/>
            <a:ext cx="1142555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Аргументы и навигация через строки</a:t>
            </a:r>
          </a:p>
        </p:txBody>
      </p:sp>
      <p:sp>
        <p:nvSpPr>
          <p:cNvPr id="735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736" name="Больно работать с аргументами"/>
          <p:cNvSpPr txBox="1"/>
          <p:nvPr>
            <p:ph type="body" idx="29"/>
          </p:nvPr>
        </p:nvSpPr>
        <p:spPr>
          <a:xfrm>
            <a:off x="8763000" y="9330762"/>
            <a:ext cx="97478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Больно работать с аргументами</a:t>
            </a:r>
          </a:p>
        </p:txBody>
      </p:sp>
      <p:sp>
        <p:nvSpPr>
          <p:cNvPr id="737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738" name="Поддержка анимаций, dialog, bottom sheet"/>
          <p:cNvSpPr txBox="1"/>
          <p:nvPr>
            <p:ph type="body" idx="31"/>
          </p:nvPr>
        </p:nvSpPr>
        <p:spPr>
          <a:xfrm>
            <a:off x="8763000" y="11235762"/>
            <a:ext cx="1294638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Поддержка анимаций, dialog, bottom sheet</a:t>
            </a:r>
          </a:p>
        </p:txBody>
      </p:sp>
      <p:pic>
        <p:nvPicPr>
          <p:cNvPr id="739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Номер слайда"/>
          <p:cNvSpPr txBox="1"/>
          <p:nvPr>
            <p:ph type="sldNum" sz="quarter" idx="2"/>
          </p:nvPr>
        </p:nvSpPr>
        <p:spPr>
          <a:xfrm>
            <a:off x="23459757" y="12827000"/>
            <a:ext cx="5775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2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43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val </a:t>
            </a:r>
            <a:r>
              <a:t>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navController = </a:t>
            </a:r>
            <a:r>
              <a:rPr>
                <a:solidFill>
                  <a:srgbClr val="A9B7C6"/>
                </a:solidFill>
              </a:rPr>
              <a:t>navController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startDestination = </a:t>
            </a:r>
            <a:r>
              <a:t>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808080"/>
                </a:solidFill>
              </a:rPr>
              <a:t>    </a:t>
            </a:r>
            <a:r>
              <a:t>composable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route = </a:t>
            </a:r>
            <a:r>
              <a:t>"screenNew?{title}"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arguments = </a:t>
            </a:r>
            <a:r>
              <a:rPr i="1">
                <a:solidFill>
                  <a:srgbClr val="A9B7C6"/>
                </a:solidFill>
              </a:rPr>
              <a:t>listOf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</a:t>
            </a:r>
            <a:r>
              <a:rPr>
                <a:solidFill>
                  <a:srgbClr val="6A8759"/>
                </a:solidFill>
              </a:rPr>
              <a:t>"title"</a:t>
            </a: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>
                <a:solidFill>
                  <a:srgbClr val="9876AA"/>
                </a:solidFill>
              </a:rPr>
              <a:t>type </a:t>
            </a:r>
            <a:r>
              <a:t>= NavType.</a:t>
            </a:r>
            <a:r>
              <a:rPr>
                <a:solidFill>
                  <a:srgbClr val="9876AA"/>
                </a:solidFill>
              </a:rPr>
              <a:t>StringType</a:t>
            </a:r>
            <a:endParaRPr>
              <a:solidFill>
                <a:srgbClr val="9876AA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A8759"/>
                </a:solidFill>
              </a:rPr>
              <a:t>"default arg"</a:t>
            </a:r>
            <a:endParaRPr>
              <a:solidFill>
                <a:srgbClr val="6A8759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>
                <a:solidFill>
                  <a:srgbClr val="A9B7C6"/>
                </a:solidFill>
              </a:rPr>
              <a:t>}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</a:t>
            </a:r>
            <a:r>
              <a:rPr>
                <a:solidFill>
                  <a:srgbClr val="CC7831"/>
                </a:solidFill>
              </a:rPr>
              <a:t>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F6C87B"/>
                </a:solidFill>
              </a:rPr>
              <a:t>    </a:t>
            </a:r>
            <a:r>
              <a:rPr>
                <a:solidFill>
                  <a:srgbClr val="F6C87B"/>
                </a:solidFill>
              </a:rPr>
              <a:t>composable</a:t>
            </a:r>
            <a:r>
              <a:t>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Номер слайда"/>
          <p:cNvSpPr txBox="1"/>
          <p:nvPr>
            <p:ph type="sldNum" sz="quarter" idx="2"/>
          </p:nvPr>
        </p:nvSpPr>
        <p:spPr>
          <a:xfrm>
            <a:off x="23459757" y="12827000"/>
            <a:ext cx="5775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6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47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val </a:t>
            </a:r>
            <a:r>
              <a:t>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navController = navController,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startDestination = 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composable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route = "screenNew?{title}",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arguments = </a:t>
            </a:r>
            <a:r>
              <a:rPr i="1"/>
              <a:t>listOf</a:t>
            </a:r>
            <a:r>
              <a:t>(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("title")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type = NavType.StringType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= "default arg"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composable(...)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Номер слайда"/>
          <p:cNvSpPr txBox="1"/>
          <p:nvPr>
            <p:ph type="sldNum" sz="quarter" idx="2"/>
          </p:nvPr>
        </p:nvSpPr>
        <p:spPr>
          <a:xfrm>
            <a:off x="23471758" y="12827000"/>
            <a:ext cx="55359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0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51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val 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navController = </a:t>
            </a:r>
            <a:r>
              <a:rPr>
                <a:solidFill>
                  <a:srgbClr val="A9B7C6"/>
                </a:solidFill>
              </a:rPr>
              <a:t>navController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startDestination = </a:t>
            </a:r>
            <a:r>
              <a:t>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808080"/>
                </a:solidFill>
              </a:rPr>
              <a:t>   </a:t>
            </a:r>
            <a:r>
              <a:rPr i="0">
                <a:solidFill>
                  <a:srgbClr val="5F5F5F"/>
                </a:solidFill>
              </a:rPr>
              <a:t> </a:t>
            </a:r>
            <a:r>
              <a:rPr>
                <a:solidFill>
                  <a:srgbClr val="5F5F5F"/>
                </a:solidFill>
              </a:rPr>
              <a:t>composable</a:t>
            </a:r>
            <a:r>
              <a:rPr i="0">
                <a:solidFill>
                  <a:srgbClr val="5F5F5F"/>
                </a:solidFill>
              </a:rPr>
              <a:t>(</a:t>
            </a:r>
            <a:endParaRPr i="0">
              <a:solidFill>
                <a:srgbClr val="5F5F5F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route = "screenNew?{title}",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arguments = </a:t>
            </a:r>
            <a:r>
              <a:rPr i="1"/>
              <a:t>listOf</a:t>
            </a:r>
            <a:r>
              <a:t>(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("title")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type = NavType.StringType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= "default arg"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composable(...)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Номер слайда"/>
          <p:cNvSpPr txBox="1"/>
          <p:nvPr>
            <p:ph type="sldNum" sz="quarter" idx="2"/>
          </p:nvPr>
        </p:nvSpPr>
        <p:spPr>
          <a:xfrm>
            <a:off x="23460138" y="12827000"/>
            <a:ext cx="57683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4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55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val 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navController = </a:t>
            </a:r>
            <a:r>
              <a:rPr>
                <a:solidFill>
                  <a:srgbClr val="A9B7C6"/>
                </a:solidFill>
              </a:rPr>
              <a:t>navController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startDestination = </a:t>
            </a:r>
            <a:r>
              <a:t>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808080"/>
                </a:solidFill>
              </a:rPr>
              <a:t>   </a:t>
            </a:r>
            <a:r>
              <a:rPr i="0">
                <a:solidFill>
                  <a:srgbClr val="5F5F5F"/>
                </a:solidFill>
              </a:rPr>
              <a:t> </a:t>
            </a:r>
            <a:r>
              <a:rPr>
                <a:solidFill>
                  <a:srgbClr val="5F5F5F"/>
                </a:solidFill>
              </a:rPr>
              <a:t>composable</a:t>
            </a:r>
            <a:r>
              <a:rPr i="0">
                <a:solidFill>
                  <a:srgbClr val="5F5F5F"/>
                </a:solidFill>
              </a:rPr>
              <a:t>(</a:t>
            </a:r>
            <a:endParaRPr i="0">
              <a:solidFill>
                <a:srgbClr val="5F5F5F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route = "screenNew?{title}",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arguments = </a:t>
            </a:r>
            <a:r>
              <a:rPr i="1"/>
              <a:t>listOf</a:t>
            </a:r>
            <a:r>
              <a:t>(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("title")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type = NavType.StringType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= "default arg"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composable(...)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Номер слайда"/>
          <p:cNvSpPr txBox="1"/>
          <p:nvPr>
            <p:ph type="sldNum" sz="quarter" idx="2"/>
          </p:nvPr>
        </p:nvSpPr>
        <p:spPr>
          <a:xfrm>
            <a:off x="23459757" y="12827000"/>
            <a:ext cx="5775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8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59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val 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navController = navController,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startDestination = 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808080"/>
                </a:solidFill>
              </a:rPr>
              <a:t>    </a:t>
            </a:r>
            <a:r>
              <a:t>composable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route = </a:t>
            </a:r>
            <a:r>
              <a:t>"screenNew?{title}"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arguments = </a:t>
            </a:r>
            <a:r>
              <a:rPr i="1">
                <a:solidFill>
                  <a:srgbClr val="A9B7C6"/>
                </a:solidFill>
              </a:rPr>
              <a:t>listOf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</a:t>
            </a:r>
            <a:r>
              <a:rPr>
                <a:solidFill>
                  <a:srgbClr val="6A8759"/>
                </a:solidFill>
              </a:rPr>
              <a:t>"title"</a:t>
            </a: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>
                <a:solidFill>
                  <a:srgbClr val="9876AA"/>
                </a:solidFill>
              </a:rPr>
              <a:t>type </a:t>
            </a:r>
            <a:r>
              <a:t>= NavType.</a:t>
            </a:r>
            <a:r>
              <a:rPr>
                <a:solidFill>
                  <a:srgbClr val="9876AA"/>
                </a:solidFill>
              </a:rPr>
              <a:t>StringType</a:t>
            </a:r>
            <a:endParaRPr>
              <a:solidFill>
                <a:srgbClr val="9876AA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A8759"/>
                </a:solidFill>
              </a:rPr>
              <a:t>"default arg"</a:t>
            </a:r>
            <a:endParaRPr>
              <a:solidFill>
                <a:srgbClr val="6A8759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>
                <a:solidFill>
                  <a:srgbClr val="A9B7C6"/>
                </a:solidFill>
              </a:rPr>
              <a:t>}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</a:t>
            </a:r>
            <a:r>
              <a:rPr>
                <a:solidFill>
                  <a:srgbClr val="CC7831"/>
                </a:solidFill>
              </a:rPr>
              <a:t>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F6C87B"/>
                </a:solidFill>
              </a:rPr>
              <a:t>    </a:t>
            </a:r>
            <a:r>
              <a:rPr>
                <a:solidFill>
                  <a:srgbClr val="F6C87B"/>
                </a:solidFill>
              </a:rPr>
              <a:t>composable</a:t>
            </a:r>
            <a:r>
              <a:t>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Номер слайда"/>
          <p:cNvSpPr txBox="1"/>
          <p:nvPr>
            <p:ph type="sldNum" sz="quarter" idx="2"/>
          </p:nvPr>
        </p:nvSpPr>
        <p:spPr>
          <a:xfrm>
            <a:off x="23575581" y="12827000"/>
            <a:ext cx="3459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" name="@Parcelize…"/>
          <p:cNvSpPr txBox="1"/>
          <p:nvPr>
            <p:ph type="body" idx="22"/>
          </p:nvPr>
        </p:nvSpPr>
        <p:spPr>
          <a:xfrm>
            <a:off x="376543" y="755649"/>
            <a:ext cx="21240379" cy="1087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</a:t>
            </a:r>
            <a:r>
              <a:rPr>
                <a:solidFill>
                  <a:srgbClr val="A9B7C6"/>
                </a:solidFill>
              </a:rPr>
              <a:t>ScreenState(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screenPos</a:t>
            </a:r>
            <a:r>
              <a:rPr>
                <a:solidFill>
                  <a:srgbClr val="A9B7C6"/>
                </a:solidFill>
              </a:rPr>
              <a:t>: Int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Parcelable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navigateForward = </a:t>
            </a:r>
            <a:r>
              <a:rPr i="1"/>
              <a:t>LocalNavigateForward</a:t>
            </a:r>
            <a:r>
              <a:rPr>
                <a:solidFill>
                  <a:srgbClr val="A9B7C6"/>
                </a:solidFill>
              </a:rPr>
              <a:t>.</a:t>
            </a:r>
            <a:r>
              <a:t>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9876AA"/>
                </a:solidFill>
              </a:rPr>
              <a:t>        </a:t>
            </a:r>
            <a:r>
              <a:t>ScreenWithButtons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buttons = </a:t>
            </a:r>
            <a:r>
              <a:rPr i="1"/>
              <a:t>listOf</a:t>
            </a:r>
            <a:r>
              <a:t>(</a:t>
            </a:r>
            <a:r>
              <a:rPr>
                <a:solidFill>
                  <a:srgbClr val="6A8759"/>
                </a:solidFill>
              </a:rPr>
              <a:t>"Open Screen" </a:t>
            </a:r>
            <a:r>
              <a:rPr i="1">
                <a:solidFill>
                  <a:srgbClr val="FFC66E"/>
                </a:solidFill>
              </a:rPr>
              <a:t>to </a:t>
            </a:r>
            <a:r>
              <a:t>navigateForward),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rPr>
                <a:solidFill>
                  <a:srgbClr val="467CDA"/>
                </a:solidFill>
              </a:rPr>
              <a:t>screenTitle = </a:t>
            </a:r>
            <a:r>
              <a:t>"Stack position = </a:t>
            </a:r>
            <a:r>
              <a:rPr>
                <a:solidFill>
                  <a:srgbClr val="CC7831"/>
                </a:solidFill>
              </a:rPr>
              <a:t>$</a:t>
            </a:r>
            <a:r>
              <a:rPr>
                <a:solidFill>
                  <a:srgbClr val="9876AA"/>
                </a:solidFill>
              </a:rPr>
              <a:t>screenPos</a:t>
            </a:r>
            <a:r>
              <a:t>"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modifier = </a:t>
            </a:r>
            <a:r>
              <a:rPr>
                <a:solidFill>
                  <a:srgbClr val="A9B7C6"/>
                </a:solidFill>
              </a:rPr>
              <a:t>Modifier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 i="1">
                <a:solidFill>
                  <a:srgbClr val="FFC66E"/>
                </a:solidFill>
              </a:rPr>
              <a:t>randomBackground</a:t>
            </a:r>
            <a:r>
              <a:t>()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 i="1">
                <a:solidFill>
                  <a:srgbClr val="FFC66E"/>
                </a:solidFill>
              </a:rPr>
              <a:t>fillMaxSize</a:t>
            </a:r>
            <a:r>
              <a:t>()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451" name="Текст"/>
          <p:cNvSpPr txBox="1"/>
          <p:nvPr/>
        </p:nvSpPr>
        <p:spPr>
          <a:xfrm>
            <a:off x="23575581" y="12827000"/>
            <a:ext cx="34594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Номер слайда"/>
          <p:cNvSpPr txBox="1"/>
          <p:nvPr>
            <p:ph type="sldNum" sz="quarter" idx="2"/>
          </p:nvPr>
        </p:nvSpPr>
        <p:spPr>
          <a:xfrm>
            <a:off x="23457471" y="12827000"/>
            <a:ext cx="5821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2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63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val 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navController = navController,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startDestination = 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808080"/>
                </a:solidFill>
              </a:rPr>
              <a:t>    </a:t>
            </a:r>
            <a:r>
              <a:t>composable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route = "screenNew?{title}",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arguments = </a:t>
            </a:r>
            <a:r>
              <a:rPr i="1"/>
              <a:t>listOf</a:t>
            </a:r>
            <a:r>
              <a:t>(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("title")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type = NavType.StringType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= "default arg"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F6C87B"/>
                </a:solidFill>
              </a:rPr>
              <a:t>    </a:t>
            </a:r>
            <a:r>
              <a:rPr>
                <a:solidFill>
                  <a:srgbClr val="F6C87B"/>
                </a:solidFill>
              </a:rPr>
              <a:t>composable</a:t>
            </a:r>
            <a:r>
              <a:t>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Номер слайда"/>
          <p:cNvSpPr txBox="1"/>
          <p:nvPr>
            <p:ph type="sldNum" sz="quarter" idx="2"/>
          </p:nvPr>
        </p:nvSpPr>
        <p:spPr>
          <a:xfrm>
            <a:off x="23497285" y="12827000"/>
            <a:ext cx="5025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6" name="composable(…"/>
          <p:cNvSpPr txBox="1"/>
          <p:nvPr/>
        </p:nvSpPr>
        <p:spPr>
          <a:xfrm>
            <a:off x="759338" y="533399"/>
            <a:ext cx="13878261" cy="1264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100"/>
              </a:lnSpc>
              <a:defRPr b="0" sz="4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composable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100"/>
              </a:lnSpc>
              <a:defRPr b="0"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</a:p>
          <a:p>
            <a:pPr defTabSz="457200">
              <a:lnSpc>
                <a:spcPts val="8100"/>
              </a:lnSpc>
              <a:defRPr b="0"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b="0"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SampleScreenContent(navController</a:t>
            </a:r>
            <a:r>
              <a:rPr>
                <a:solidFill>
                  <a:srgbClr val="CC7831"/>
                </a:solidFill>
              </a:rPr>
              <a:t>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100"/>
              </a:lnSpc>
              <a:defRPr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lvl="2" indent="0" defTabSz="457200">
              <a:lnSpc>
                <a:spcPts val="8100"/>
              </a:lnSpc>
              <a:defRPr b="0" sz="4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flowGraphWithoutHeader</a:t>
            </a:r>
            <a:r>
              <a:rPr i="0">
                <a:solidFill>
                  <a:srgbClr val="A9B7C6"/>
                </a:solidFill>
              </a:rPr>
              <a:t>(navController)</a:t>
            </a:r>
            <a:endParaRPr i="0">
              <a:solidFill>
                <a:srgbClr val="A9B7C6"/>
              </a:solidFill>
            </a:endParaRPr>
          </a:p>
          <a:p>
            <a:pPr lvl="2" indent="0" defTabSz="457200">
              <a:lnSpc>
                <a:spcPts val="8100"/>
              </a:lnSpc>
              <a:defRPr b="0" sz="4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flowGraphWithHeader</a:t>
            </a:r>
            <a:r>
              <a:rPr i="0">
                <a:solidFill>
                  <a:srgbClr val="A9B7C6"/>
                </a:solidFill>
              </a:rPr>
              <a:t>(navController)</a:t>
            </a:r>
            <a:endParaRPr i="0">
              <a:solidFill>
                <a:srgbClr val="A9B7C6"/>
              </a:solidFill>
            </a:endParaRPr>
          </a:p>
          <a:p>
            <a:pPr lvl="2" indent="0" defTabSz="457200">
              <a:lnSpc>
                <a:spcPts val="8100"/>
              </a:lnSpc>
              <a:defRPr b="0" sz="4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multiScreenGraph</a:t>
            </a:r>
            <a:r>
              <a:rPr i="0">
                <a:solidFill>
                  <a:srgbClr val="A9B7C6"/>
                </a:solidFill>
              </a:rPr>
              <a:t>(modifier)</a:t>
            </a:r>
            <a:endParaRPr i="0">
              <a:solidFill>
                <a:srgbClr val="A9B7C6"/>
              </a:solidFill>
            </a:endParaRPr>
          </a:p>
          <a:p>
            <a:pPr lvl="2" indent="0" defTabSz="457200">
              <a:lnSpc>
                <a:spcPts val="8100"/>
              </a:lnSpc>
              <a:defRPr b="0" i="0" sz="4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bottomSheet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467CDA"/>
                </a:solidFill>
              </a:rPr>
              <a:t>route = </a:t>
            </a:r>
            <a:r>
              <a:rPr>
                <a:solidFill>
                  <a:srgbClr val="A9B7C6"/>
                </a:solidFill>
              </a:rPr>
              <a:t>Screens.</a:t>
            </a:r>
            <a:r>
              <a:rPr>
                <a:solidFill>
                  <a:srgbClr val="9876AA"/>
                </a:solidFill>
              </a:rPr>
              <a:t>bottomSheet</a:t>
            </a:r>
            <a:r>
              <a:rPr>
                <a:solidFill>
                  <a:srgbClr val="A9B7C6"/>
                </a:solidFill>
              </a:rPr>
              <a:t>)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lvl="2" indent="0" defTabSz="457200">
              <a:lnSpc>
                <a:spcPts val="8100"/>
              </a:lnSpc>
              <a:defRPr b="0"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SampleScreenContent(navController</a:t>
            </a:r>
            <a:r>
              <a:rPr>
                <a:solidFill>
                  <a:srgbClr val="CC7831"/>
                </a:solidFill>
              </a:rPr>
              <a:t>, </a:t>
            </a:r>
            <a:r>
              <a:rPr b="1"/>
              <a:t>it</a:t>
            </a:r>
            <a:r>
              <a:t>)</a:t>
            </a:r>
          </a:p>
          <a:p>
            <a:pPr lvl="2" indent="0" defTabSz="457200">
              <a:lnSpc>
                <a:spcPts val="8100"/>
              </a:lnSpc>
              <a:defRPr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lvl="2" indent="0" defTabSz="457200">
              <a:lnSpc>
                <a:spcPts val="8100"/>
              </a:lnSpc>
              <a:defRPr b="0" sz="43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dialog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lvl="2" indent="0" defTabSz="457200">
              <a:lnSpc>
                <a:spcPts val="8100"/>
              </a:lnSpc>
              <a:defRPr b="0"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  <a:endParaRPr>
              <a:solidFill>
                <a:srgbClr val="CC7831"/>
              </a:solidFill>
            </a:endParaRPr>
          </a:p>
          <a:p>
            <a:pPr lvl="2" indent="0" defTabSz="457200">
              <a:lnSpc>
                <a:spcPts val="8100"/>
              </a:lnSpc>
              <a:defRPr b="0"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b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</a:t>
            </a:r>
            <a:r>
              <a:t>DialogContent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100"/>
              </a:lnSpc>
              <a:defRPr b="0"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...</a:t>
            </a:r>
          </a:p>
          <a:p>
            <a:pPr defTabSz="457200">
              <a:lnSpc>
                <a:spcPts val="8100"/>
              </a:lnSpc>
              <a:defRPr b="0"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</a:p>
          <a:p>
            <a:pPr defTabSz="457200">
              <a:lnSpc>
                <a:spcPts val="8100"/>
              </a:lnSpc>
              <a:defRPr i="0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Номер слайда"/>
          <p:cNvSpPr txBox="1"/>
          <p:nvPr>
            <p:ph type="sldNum" sz="quarter" idx="2"/>
          </p:nvPr>
        </p:nvSpPr>
        <p:spPr>
          <a:xfrm>
            <a:off x="23461281" y="12827000"/>
            <a:ext cx="5745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9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70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val 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navController = navController,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startDestination = 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808080"/>
                </a:solidFill>
              </a:rPr>
              <a:t>    </a:t>
            </a:r>
            <a:r>
              <a:t>composable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route = "screenNew?{title}",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arguments = </a:t>
            </a:r>
            <a:r>
              <a:rPr i="1"/>
              <a:t>listOf</a:t>
            </a:r>
            <a:r>
              <a:t>(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("title")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type = NavType.StringType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= "default arg"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</a:t>
            </a:r>
            <a:r>
              <a:rPr>
                <a:solidFill>
                  <a:srgbClr val="CC7831"/>
                </a:solidFill>
              </a:rPr>
              <a:t>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composable(...)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Номер слайда"/>
          <p:cNvSpPr txBox="1"/>
          <p:nvPr>
            <p:ph type="sldNum" sz="quarter" idx="2"/>
          </p:nvPr>
        </p:nvSpPr>
        <p:spPr>
          <a:xfrm>
            <a:off x="23463757" y="12827000"/>
            <a:ext cx="56959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3" name="Google navigation compon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navigation component</a:t>
            </a:r>
          </a:p>
        </p:txBody>
      </p:sp>
      <p:sp>
        <p:nvSpPr>
          <p:cNvPr id="774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775" name="Объявляем граф навигации в Compose"/>
          <p:cNvSpPr txBox="1"/>
          <p:nvPr>
            <p:ph type="body" idx="23"/>
          </p:nvPr>
        </p:nvSpPr>
        <p:spPr>
          <a:xfrm>
            <a:off x="8763000" y="3654986"/>
            <a:ext cx="11978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Объявляем граф навигации в Compose</a:t>
            </a:r>
          </a:p>
        </p:txBody>
      </p:sp>
      <p:sp>
        <p:nvSpPr>
          <p:cNvPr id="776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777" name="NavigationController - основное API"/>
          <p:cNvSpPr txBox="1"/>
          <p:nvPr>
            <p:ph type="body" idx="25"/>
          </p:nvPr>
        </p:nvSpPr>
        <p:spPr>
          <a:xfrm>
            <a:off x="8762999" y="5521886"/>
            <a:ext cx="10645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NavigationController - основное API</a:t>
            </a:r>
          </a:p>
        </p:txBody>
      </p:sp>
      <p:sp>
        <p:nvSpPr>
          <p:cNvPr id="778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779" name="Аргументы и навигация через строки"/>
          <p:cNvSpPr txBox="1"/>
          <p:nvPr>
            <p:ph type="body" idx="27"/>
          </p:nvPr>
        </p:nvSpPr>
        <p:spPr>
          <a:xfrm>
            <a:off x="8763000" y="7429500"/>
            <a:ext cx="1142555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Аргументы и навигация через строки</a:t>
            </a:r>
          </a:p>
        </p:txBody>
      </p:sp>
      <p:sp>
        <p:nvSpPr>
          <p:cNvPr id="780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781" name="Больно работать с аргументами"/>
          <p:cNvSpPr txBox="1"/>
          <p:nvPr>
            <p:ph type="body" idx="29"/>
          </p:nvPr>
        </p:nvSpPr>
        <p:spPr>
          <a:xfrm>
            <a:off x="8763000" y="9330762"/>
            <a:ext cx="97478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Больно работать с аргументами</a:t>
            </a:r>
          </a:p>
        </p:txBody>
      </p:sp>
      <p:sp>
        <p:nvSpPr>
          <p:cNvPr id="782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783" name="Поддержка анимаций, dialog, bottom sheet"/>
          <p:cNvSpPr txBox="1"/>
          <p:nvPr>
            <p:ph type="body" idx="31"/>
          </p:nvPr>
        </p:nvSpPr>
        <p:spPr>
          <a:xfrm>
            <a:off x="8763000" y="11235762"/>
            <a:ext cx="1294638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Поддержка анимаций, dialog, bottom sheet</a:t>
            </a:r>
          </a:p>
        </p:txBody>
      </p:sp>
      <p:pic>
        <p:nvPicPr>
          <p:cNvPr id="784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Номер слайда"/>
          <p:cNvSpPr txBox="1"/>
          <p:nvPr>
            <p:ph type="sldNum" sz="quarter" idx="2"/>
          </p:nvPr>
        </p:nvSpPr>
        <p:spPr>
          <a:xfrm>
            <a:off x="23461852" y="12827000"/>
            <a:ext cx="57340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7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88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val 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navController = navController,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startDestination = 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808080"/>
                </a:solidFill>
              </a:rPr>
              <a:t>    </a:t>
            </a:r>
            <a:r>
              <a:t>composable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route = </a:t>
            </a:r>
            <a:r>
              <a:t>"screenNew?{title}"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arguments = </a:t>
            </a:r>
            <a:r>
              <a:rPr i="1">
                <a:solidFill>
                  <a:srgbClr val="A9B7C6"/>
                </a:solidFill>
              </a:rPr>
              <a:t>listOf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</a:t>
            </a:r>
            <a:r>
              <a:rPr>
                <a:solidFill>
                  <a:srgbClr val="6A8759"/>
                </a:solidFill>
              </a:rPr>
              <a:t>"title"</a:t>
            </a: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>
                <a:solidFill>
                  <a:srgbClr val="9876AA"/>
                </a:solidFill>
              </a:rPr>
              <a:t>type </a:t>
            </a:r>
            <a:r>
              <a:t>= NavType.</a:t>
            </a:r>
            <a:r>
              <a:rPr>
                <a:solidFill>
                  <a:srgbClr val="9876AA"/>
                </a:solidFill>
              </a:rPr>
              <a:t>StringType</a:t>
            </a:r>
            <a:endParaRPr>
              <a:solidFill>
                <a:srgbClr val="9876AA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A8759"/>
                </a:solidFill>
              </a:rPr>
              <a:t>"default arg"</a:t>
            </a:r>
            <a:endParaRPr>
              <a:solidFill>
                <a:srgbClr val="6A8759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>
                <a:solidFill>
                  <a:srgbClr val="A9B7C6"/>
                </a:solidFill>
              </a:rPr>
              <a:t>}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</a:t>
            </a:r>
            <a:r>
              <a:rPr>
                <a:solidFill>
                  <a:srgbClr val="5F5F5F"/>
                </a:solidFill>
              </a:rPr>
              <a:t> </a:t>
            </a:r>
            <a:r>
              <a:rPr b="1">
                <a:solidFill>
                  <a:srgbClr val="5F5F5F"/>
                </a:solidFill>
              </a:rPr>
              <a:t>{</a:t>
            </a:r>
            <a:endParaRPr b="1">
              <a:solidFill>
                <a:srgbClr val="5F5F5F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composable(...)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Номер слайда"/>
          <p:cNvSpPr txBox="1"/>
          <p:nvPr>
            <p:ph type="sldNum" sz="quarter" idx="2"/>
          </p:nvPr>
        </p:nvSpPr>
        <p:spPr>
          <a:xfrm>
            <a:off x="23459757" y="12827000"/>
            <a:ext cx="5775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1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92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val 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navController = navController,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startDestination = 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composable</a:t>
            </a:r>
            <a:r>
              <a:rPr i="0"/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467CDA"/>
                </a:solidFill>
              </a:rPr>
              <a:t>route = </a:t>
            </a:r>
            <a:r>
              <a:t>"screenNew?{title}"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arguments = </a:t>
            </a:r>
            <a:r>
              <a:rPr i="1"/>
              <a:t>listOf</a:t>
            </a:r>
            <a:r>
              <a:t>(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("title")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type = NavType.StringType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= "default arg"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composable(...)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Номер слайда"/>
          <p:cNvSpPr txBox="1"/>
          <p:nvPr>
            <p:ph type="sldNum" sz="quarter" idx="2"/>
          </p:nvPr>
        </p:nvSpPr>
        <p:spPr>
          <a:xfrm>
            <a:off x="23459757" y="12827000"/>
            <a:ext cx="5775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5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796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val 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navController = navController,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startDestination = </a:t>
            </a:r>
            <a:r>
              <a:t>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composable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route = "screenNew?{title}",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arguments = </a:t>
            </a:r>
            <a:r>
              <a:rPr i="1"/>
              <a:t>listOf</a:t>
            </a:r>
            <a:r>
              <a:t>(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("title")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type = NavType.StringType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= "default arg"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composable(...)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Номер слайда"/>
          <p:cNvSpPr txBox="1"/>
          <p:nvPr>
            <p:ph type="sldNum" sz="quarter" idx="2"/>
          </p:nvPr>
        </p:nvSpPr>
        <p:spPr>
          <a:xfrm>
            <a:off x="23471758" y="12827000"/>
            <a:ext cx="55359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9" name="Google navigation component"/>
          <p:cNvSpPr txBox="1"/>
          <p:nvPr>
            <p:ph type="body" idx="21"/>
          </p:nvPr>
        </p:nvSpPr>
        <p:spPr>
          <a:xfrm>
            <a:off x="657739" y="18943"/>
            <a:ext cx="23656548" cy="17423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Google navigation component</a:t>
            </a:r>
          </a:p>
        </p:txBody>
      </p:sp>
      <p:sp>
        <p:nvSpPr>
          <p:cNvPr id="800" name="val navController = rememberNavController()…"/>
          <p:cNvSpPr txBox="1"/>
          <p:nvPr/>
        </p:nvSpPr>
        <p:spPr>
          <a:xfrm>
            <a:off x="719180" y="1982428"/>
            <a:ext cx="15539691" cy="128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val navController = rememberNavController()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navController = navController,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startDestination = "screenNew?{title}"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</a:p>
          <a:p>
            <a:pPr defTabSz="457200">
              <a:lnSpc>
                <a:spcPts val="8200"/>
              </a:lnSpc>
              <a:defRPr b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</a:t>
            </a:r>
            <a:r>
              <a:t>composable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route = "screenNew?{title}",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arguments = </a:t>
            </a:r>
            <a:r>
              <a:rPr i="1">
                <a:solidFill>
                  <a:srgbClr val="A9B7C6"/>
                </a:solidFill>
              </a:rPr>
              <a:t>listOf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i="1"/>
              <a:t>navArgument</a:t>
            </a:r>
            <a:r>
              <a:t>(</a:t>
            </a:r>
            <a:r>
              <a:rPr>
                <a:solidFill>
                  <a:srgbClr val="6A8759"/>
                </a:solidFill>
              </a:rPr>
              <a:t>"title"</a:t>
            </a: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>
                <a:solidFill>
                  <a:srgbClr val="9876AA"/>
                </a:solidFill>
              </a:rPr>
              <a:t>type </a:t>
            </a:r>
            <a:r>
              <a:t>= NavType.</a:t>
            </a:r>
            <a:r>
              <a:rPr>
                <a:solidFill>
                  <a:srgbClr val="9876AA"/>
                </a:solidFill>
              </a:rPr>
              <a:t>StringType</a:t>
            </a:r>
            <a:endParaRPr>
              <a:solidFill>
                <a:srgbClr val="9876AA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defaultValue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A8759"/>
                </a:solidFill>
              </a:rPr>
              <a:t>"default arg"</a:t>
            </a:r>
            <a:endParaRPr>
              <a:solidFill>
                <a:srgbClr val="6A8759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>
                <a:solidFill>
                  <a:srgbClr val="A9B7C6"/>
                </a:solidFill>
              </a:rPr>
              <a:t>}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rgbClr val="5F5F5F"/>
                </a:solidFill>
              </a:rPr>
              <a:t>   ) </a:t>
            </a:r>
            <a:r>
              <a:rPr b="1">
                <a:solidFill>
                  <a:srgbClr val="5F5F5F"/>
                </a:solidFill>
              </a:rPr>
              <a:t>{</a:t>
            </a:r>
            <a:endParaRPr b="1">
              <a:solidFill>
                <a:srgbClr val="5F5F5F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SampleScreenContent(navController,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composable(...)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Номер слайда"/>
          <p:cNvSpPr txBox="1"/>
          <p:nvPr>
            <p:ph type="sldNum" sz="quarter" idx="2"/>
          </p:nvPr>
        </p:nvSpPr>
        <p:spPr>
          <a:xfrm>
            <a:off x="23460138" y="12827000"/>
            <a:ext cx="57683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3" name="Как сделать чуточку лучше"/>
          <p:cNvSpPr txBox="1"/>
          <p:nvPr>
            <p:ph type="body" idx="21"/>
          </p:nvPr>
        </p:nvSpPr>
        <p:spPr>
          <a:xfrm>
            <a:off x="9098408" y="5359399"/>
            <a:ext cx="15174971" cy="345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Как сделать чуточку лучше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Номер слайда"/>
          <p:cNvSpPr txBox="1"/>
          <p:nvPr>
            <p:ph type="sldNum" sz="quarter" idx="2"/>
          </p:nvPr>
        </p:nvSpPr>
        <p:spPr>
          <a:xfrm>
            <a:off x="23459757" y="12827000"/>
            <a:ext cx="5775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6" name="object Sample {…"/>
          <p:cNvSpPr txBox="1"/>
          <p:nvPr/>
        </p:nvSpPr>
        <p:spPr>
          <a:xfrm>
            <a:off x="630591" y="76199"/>
            <a:ext cx="23252387" cy="135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object </a:t>
            </a:r>
            <a:r>
              <a:t>Sample {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b="0" i="0"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const val </a:t>
            </a:r>
            <a:r>
              <a:rPr>
                <a:solidFill>
                  <a:srgbClr val="9876AA"/>
                </a:solidFill>
              </a:rPr>
              <a:t>titleArg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A8759"/>
                </a:solidFill>
              </a:rPr>
              <a:t>"title"</a:t>
            </a:r>
            <a:endParaRPr>
              <a:solidFill>
                <a:srgbClr val="6A8759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8759"/>
                </a:solidFill>
              </a:rPr>
              <a:t>    </a:t>
            </a:r>
            <a:r>
              <a:t>const val </a:t>
            </a:r>
            <a:r>
              <a:rPr>
                <a:solidFill>
                  <a:srgbClr val="9876AA"/>
                </a:solidFill>
              </a:rPr>
              <a:t>baseRoute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A8759"/>
                </a:solidFill>
              </a:rPr>
              <a:t>"screen"</a:t>
            </a:r>
            <a:endParaRPr>
              <a:solidFill>
                <a:srgbClr val="6A8759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8759"/>
                </a:solidFill>
              </a:rPr>
              <a:t>    </a:t>
            </a:r>
            <a:r>
              <a:t>const val </a:t>
            </a:r>
            <a:r>
              <a:rPr>
                <a:solidFill>
                  <a:srgbClr val="9876AA"/>
                </a:solidFill>
              </a:rPr>
              <a:t>route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A8759"/>
                </a:solidFill>
              </a:rPr>
              <a:t>"</a:t>
            </a:r>
            <a:r>
              <a:t>$</a:t>
            </a:r>
            <a:r>
              <a:rPr>
                <a:solidFill>
                  <a:srgbClr val="9876AA"/>
                </a:solidFill>
              </a:rPr>
              <a:t>baseRoute</a:t>
            </a:r>
            <a:r>
              <a:rPr>
                <a:solidFill>
                  <a:srgbClr val="6A8759"/>
                </a:solidFill>
              </a:rPr>
              <a:t>?{</a:t>
            </a:r>
            <a:r>
              <a:t>$</a:t>
            </a:r>
            <a:r>
              <a:rPr>
                <a:solidFill>
                  <a:srgbClr val="9876AA"/>
                </a:solidFill>
              </a:rPr>
              <a:t>titleArg</a:t>
            </a:r>
            <a:r>
              <a:rPr>
                <a:solidFill>
                  <a:srgbClr val="6A8759"/>
                </a:solidFill>
              </a:rPr>
              <a:t>}"</a:t>
            </a:r>
            <a:endParaRPr>
              <a:solidFill>
                <a:srgbClr val="6A8759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875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destination</a:t>
            </a:r>
            <a:r>
              <a:t>(title: String?) = </a:t>
            </a:r>
            <a:r>
              <a:rPr>
                <a:solidFill>
                  <a:srgbClr val="6A8759"/>
                </a:solidFill>
              </a:rPr>
              <a:t>"</a:t>
            </a:r>
            <a:r>
              <a:rPr>
                <a:solidFill>
                  <a:srgbClr val="CC7831"/>
                </a:solidFill>
              </a:rPr>
              <a:t>$</a:t>
            </a:r>
            <a:r>
              <a:rPr>
                <a:solidFill>
                  <a:srgbClr val="9876AA"/>
                </a:solidFill>
              </a:rPr>
              <a:t>baseRoute</a:t>
            </a:r>
            <a:r>
              <a:rPr>
                <a:solidFill>
                  <a:srgbClr val="6A8759"/>
                </a:solidFill>
              </a:rPr>
              <a:t>?</a:t>
            </a:r>
            <a:r>
              <a:rPr>
                <a:solidFill>
                  <a:srgbClr val="CC7831"/>
                </a:solidFill>
              </a:rPr>
              <a:t>${</a:t>
            </a:r>
            <a:r>
              <a:t>title.</a:t>
            </a:r>
            <a:r>
              <a:rPr i="1">
                <a:solidFill>
                  <a:srgbClr val="FFC66E"/>
                </a:solidFill>
              </a:rPr>
              <a:t>orEmpty</a:t>
            </a:r>
            <a:r>
              <a:t>()</a:t>
            </a:r>
            <a:r>
              <a:rPr>
                <a:solidFill>
                  <a:srgbClr val="CC7831"/>
                </a:solidFill>
              </a:rPr>
              <a:t>}</a:t>
            </a:r>
            <a:r>
              <a:rPr>
                <a:solidFill>
                  <a:srgbClr val="6A8759"/>
                </a:solidFill>
              </a:rPr>
              <a:t>"</a:t>
            </a:r>
            <a:endParaRPr>
              <a:solidFill>
                <a:srgbClr val="6A8759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b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composable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b="0"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route = Screens.Sample.route,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arguments = </a:t>
            </a:r>
            <a:r>
              <a:rPr i="1"/>
              <a:t>listOf</a:t>
            </a:r>
            <a:r>
              <a:t>(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navArgument</a:t>
            </a:r>
            <a:r>
              <a:t>(Screens.Sample.titleArg)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type = NavType.StringType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defaultValue = "default arg"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SampleScreenContent(navController,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i="0" sz="4400">
                <a:solidFill>
                  <a:srgbClr val="5E5E5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Номер слайда"/>
          <p:cNvSpPr txBox="1"/>
          <p:nvPr>
            <p:ph type="sldNum" sz="quarter" idx="2"/>
          </p:nvPr>
        </p:nvSpPr>
        <p:spPr>
          <a:xfrm>
            <a:off x="23587582" y="12827000"/>
            <a:ext cx="32194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@Parcelize…"/>
          <p:cNvSpPr txBox="1"/>
          <p:nvPr>
            <p:ph type="body" idx="22"/>
          </p:nvPr>
        </p:nvSpPr>
        <p:spPr>
          <a:xfrm>
            <a:off x="376543" y="755649"/>
            <a:ext cx="21240379" cy="1087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ScreenState(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screenPos</a:t>
            </a:r>
            <a:r>
              <a:rPr>
                <a:solidFill>
                  <a:srgbClr val="A9B7C6"/>
                </a:solidFill>
              </a:rPr>
              <a:t>: Int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Parcelable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navigateForward = </a:t>
            </a:r>
            <a:r>
              <a:rPr i="1"/>
              <a:t>LocalNavigateForward</a:t>
            </a:r>
            <a:r>
              <a:t>.current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ScreenWithButtons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buttons = </a:t>
            </a:r>
            <a:r>
              <a:rPr i="1"/>
              <a:t>listOf</a:t>
            </a:r>
            <a:r>
              <a:t>("Open Screen" </a:t>
            </a:r>
            <a:r>
              <a:rPr i="1"/>
              <a:t>to </a:t>
            </a:r>
            <a:r>
              <a:t>navigateForward),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screenTitle = "Stack position = $screenPos",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modifier = Modifier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 i="1"/>
              <a:t>randomBackground</a:t>
            </a:r>
            <a:r>
              <a:t>()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Номер слайда"/>
          <p:cNvSpPr txBox="1"/>
          <p:nvPr>
            <p:ph type="sldNum" sz="quarter" idx="2"/>
          </p:nvPr>
        </p:nvSpPr>
        <p:spPr>
          <a:xfrm>
            <a:off x="23469472" y="12827000"/>
            <a:ext cx="55816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9" name="object Sample {…"/>
          <p:cNvSpPr txBox="1"/>
          <p:nvPr/>
        </p:nvSpPr>
        <p:spPr>
          <a:xfrm>
            <a:off x="630591" y="76199"/>
            <a:ext cx="23252387" cy="135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object Sample {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const val titleArg = "title"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const val baseRoute = "screen"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const val route = "$baseRoute?{$titleArg}"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fun destination(title: String?) = "$baseRoute?${title.</a:t>
            </a:r>
            <a:r>
              <a:rPr i="1"/>
              <a:t>orEmpty</a:t>
            </a:r>
            <a:r>
              <a:t>()}"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8200"/>
              </a:lnSpc>
              <a:defRPr b="0"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composable</a:t>
            </a:r>
            <a:r>
              <a:rPr i="0">
                <a:solidFill>
                  <a:srgbClr val="A9B7C6"/>
                </a:solidFill>
              </a:rPr>
              <a:t>(</a:t>
            </a:r>
            <a:endParaRPr i="0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467CDA"/>
                </a:solidFill>
              </a:rPr>
              <a:t>route = </a:t>
            </a:r>
            <a:r>
              <a:t>Screens.Sample.</a:t>
            </a:r>
            <a:r>
              <a:rPr>
                <a:solidFill>
                  <a:srgbClr val="9876AA"/>
                </a:solidFill>
              </a:rPr>
              <a:t>route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arguments = </a:t>
            </a:r>
            <a:r>
              <a:rPr i="1">
                <a:solidFill>
                  <a:srgbClr val="A9B7C6"/>
                </a:solidFill>
              </a:rPr>
              <a:t>listOf</a:t>
            </a:r>
            <a:r>
              <a:rPr>
                <a:solidFill>
                  <a:srgbClr val="A9B7C6"/>
                </a:solidFill>
              </a:rPr>
              <a:t>(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navArgument</a:t>
            </a:r>
            <a:r>
              <a:t>(Screens.Sample.</a:t>
            </a:r>
            <a:r>
              <a:rPr>
                <a:solidFill>
                  <a:srgbClr val="9876AA"/>
                </a:solidFill>
              </a:rPr>
              <a:t>titleArg</a:t>
            </a: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rPr>
                <a:solidFill>
                  <a:srgbClr val="9876AA"/>
                </a:solidFill>
              </a:rPr>
              <a:t>type </a:t>
            </a:r>
            <a:r>
              <a:t>= NavType.</a:t>
            </a:r>
            <a:r>
              <a:rPr>
                <a:solidFill>
                  <a:srgbClr val="9876AA"/>
                </a:solidFill>
              </a:rPr>
              <a:t>StringType</a:t>
            </a:r>
            <a:endParaRPr>
              <a:solidFill>
                <a:srgbClr val="9876AA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defaultValue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A8759"/>
                </a:solidFill>
              </a:rPr>
              <a:t>"default arg"</a:t>
            </a:r>
            <a:endParaRPr>
              <a:solidFill>
                <a:srgbClr val="6A8759"/>
              </a:solidFill>
            </a:endParaRPr>
          </a:p>
          <a:p>
            <a:pPr defTabSz="457200">
              <a:lnSpc>
                <a:spcPts val="8200"/>
              </a:lnSpc>
              <a:defRPr b="0" i="0"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>
                <a:solidFill>
                  <a:srgbClr val="A9B7C6"/>
                </a:solidFill>
              </a:rPr>
              <a:t>}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200"/>
              </a:lnSpc>
              <a:defRPr b="0"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SampleScreenContent(navController</a:t>
            </a:r>
            <a:r>
              <a:rPr>
                <a:solidFill>
                  <a:srgbClr val="CC7831"/>
                </a:solidFill>
              </a:rPr>
              <a:t>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200"/>
              </a:lnSpc>
              <a:defRPr i="0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Номер слайда"/>
          <p:cNvSpPr txBox="1"/>
          <p:nvPr>
            <p:ph type="sldNum" sz="quarter" idx="2"/>
          </p:nvPr>
        </p:nvSpPr>
        <p:spPr>
          <a:xfrm>
            <a:off x="23509287" y="12827000"/>
            <a:ext cx="47853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2" name="Google navigation compon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navigation component</a:t>
            </a:r>
          </a:p>
        </p:txBody>
      </p:sp>
      <p:sp>
        <p:nvSpPr>
          <p:cNvPr id="813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814" name="Объявляем граф навигации в Compose"/>
          <p:cNvSpPr txBox="1"/>
          <p:nvPr>
            <p:ph type="body" idx="23"/>
          </p:nvPr>
        </p:nvSpPr>
        <p:spPr>
          <a:xfrm>
            <a:off x="8763000" y="3654986"/>
            <a:ext cx="11978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Объявляем граф навигации в Compose</a:t>
            </a:r>
          </a:p>
        </p:txBody>
      </p:sp>
      <p:sp>
        <p:nvSpPr>
          <p:cNvPr id="815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816" name="NavigationController - основное API"/>
          <p:cNvSpPr txBox="1"/>
          <p:nvPr>
            <p:ph type="body" idx="25"/>
          </p:nvPr>
        </p:nvSpPr>
        <p:spPr>
          <a:xfrm>
            <a:off x="8762999" y="5521886"/>
            <a:ext cx="10645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NavigationController - основное API</a:t>
            </a:r>
          </a:p>
        </p:txBody>
      </p:sp>
      <p:sp>
        <p:nvSpPr>
          <p:cNvPr id="817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818" name="Аргументы и навигация через строки"/>
          <p:cNvSpPr txBox="1"/>
          <p:nvPr>
            <p:ph type="body" idx="27"/>
          </p:nvPr>
        </p:nvSpPr>
        <p:spPr>
          <a:xfrm>
            <a:off x="8763000" y="7429500"/>
            <a:ext cx="1142555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Аргументы и навигация через строки</a:t>
            </a:r>
          </a:p>
        </p:txBody>
      </p:sp>
      <p:sp>
        <p:nvSpPr>
          <p:cNvPr id="819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820" name="Больно работать с аргументами"/>
          <p:cNvSpPr txBox="1"/>
          <p:nvPr>
            <p:ph type="body" idx="29"/>
          </p:nvPr>
        </p:nvSpPr>
        <p:spPr>
          <a:xfrm>
            <a:off x="8763000" y="9330762"/>
            <a:ext cx="97478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Больно работать с аргументами</a:t>
            </a:r>
          </a:p>
        </p:txBody>
      </p:sp>
      <p:sp>
        <p:nvSpPr>
          <p:cNvPr id="821" name="5"/>
          <p:cNvSpPr/>
          <p:nvPr>
            <p:ph type="body" idx="30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822" name="Поддержка анимаций, dialog, bottom sheet"/>
          <p:cNvSpPr txBox="1"/>
          <p:nvPr>
            <p:ph type="body" idx="31"/>
          </p:nvPr>
        </p:nvSpPr>
        <p:spPr>
          <a:xfrm>
            <a:off x="8763000" y="11235762"/>
            <a:ext cx="1294638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Поддержка анимаций, dialog, bottom sheet</a:t>
            </a:r>
          </a:p>
        </p:txBody>
      </p:sp>
      <p:pic>
        <p:nvPicPr>
          <p:cNvPr id="823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Номер слайда"/>
          <p:cNvSpPr txBox="1"/>
          <p:nvPr>
            <p:ph type="sldNum" sz="quarter" idx="2"/>
          </p:nvPr>
        </p:nvSpPr>
        <p:spPr>
          <a:xfrm>
            <a:off x="23473282" y="12827000"/>
            <a:ext cx="55054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6" name="SampleScreenContent(…"/>
          <p:cNvSpPr txBox="1"/>
          <p:nvPr/>
        </p:nvSpPr>
        <p:spPr>
          <a:xfrm>
            <a:off x="574693" y="711199"/>
            <a:ext cx="23754382" cy="1229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7800"/>
              </a:lnSpc>
              <a:defRPr b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467CDA"/>
                </a:solidFill>
              </a:rPr>
              <a:t>openScreen = </a:t>
            </a:r>
            <a:r>
              <a:rPr b="1"/>
              <a:t>{ </a:t>
            </a:r>
            <a:r>
              <a:t>navController.</a:t>
            </a:r>
            <a:r>
              <a:rPr i="1">
                <a:solidFill>
                  <a:srgbClr val="FFC66E"/>
                </a:solidFill>
              </a:rPr>
              <a:t>openSample</a:t>
            </a:r>
            <a:r>
              <a:t>()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openBottomSheet = </a:t>
            </a:r>
            <a:r>
              <a:rPr b="1"/>
              <a:t>{ </a:t>
            </a:r>
            <a:r>
              <a:t>navController.navigate(Screens.</a:t>
            </a:r>
            <a:r>
              <a:rPr>
                <a:solidFill>
                  <a:srgbClr val="9876AA"/>
                </a:solidFill>
              </a:rPr>
              <a:t>bottomSheet</a:t>
            </a:r>
            <a:r>
              <a:t>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openDialog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navController.navigate(Screens.Dialog.destination(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startFlowWithHeader = </a:t>
            </a:r>
            <a:r>
              <a:rPr b="1"/>
              <a:t>{ </a:t>
            </a:r>
            <a:r>
              <a:t>navController.navigate(Screens.</a:t>
            </a:r>
            <a:r>
              <a:rPr>
                <a:solidFill>
                  <a:srgbClr val="9876AA"/>
                </a:solidFill>
              </a:rPr>
              <a:t>flowWithHeader</a:t>
            </a:r>
            <a:r>
              <a:t>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startFlowWithoutHeader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</a:t>
            </a:r>
            <a:r>
              <a:rPr>
                <a:solidFill>
                  <a:srgbClr val="9876AA"/>
                </a:solidFill>
              </a:rPr>
              <a:t>flowWithoutHeader</a:t>
            </a:r>
            <a:r>
              <a:t>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openMultiscreen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</a:t>
            </a:r>
            <a:r>
              <a:rPr>
                <a:solidFill>
                  <a:srgbClr val="9876AA"/>
                </a:solidFill>
              </a:rPr>
              <a:t>multiScreen</a:t>
            </a:r>
            <a:r>
              <a:t>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openScreenModel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navController.navigate(Screens.Sample.destination(</a:t>
            </a:r>
            <a:r>
              <a:rPr>
                <a:solidFill>
                  <a:srgbClr val="CC7831"/>
                </a:solidFill>
              </a:rPr>
              <a:t>null</a:t>
            </a:r>
            <a:r>
              <a:t>))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openComplexNavigation = </a:t>
            </a:r>
            <a:r>
              <a:rPr b="1">
                <a:solidFill>
                  <a:srgbClr val="A9B7C6"/>
                </a:solidFill>
              </a:rPr>
              <a:t>{ 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screenTitle = </a:t>
            </a:r>
            <a:r>
              <a:t>it.</a:t>
            </a:r>
            <a:r>
              <a:rPr>
                <a:solidFill>
                  <a:srgbClr val="9876AA"/>
                </a:solidFill>
              </a:rPr>
              <a:t>arguments</a:t>
            </a:r>
            <a:r>
              <a:t>?.getString(Screens.Sample.</a:t>
            </a:r>
            <a:r>
              <a:rPr>
                <a:solidFill>
                  <a:srgbClr val="9876AA"/>
                </a:solidFill>
              </a:rPr>
              <a:t>titleArg</a:t>
            </a:r>
            <a:r>
              <a:t>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modifier = </a:t>
            </a:r>
            <a:r>
              <a:rPr>
                <a:solidFill>
                  <a:srgbClr val="A9B7C6"/>
                </a:solidFill>
              </a:rPr>
              <a:t>Modifier.</a:t>
            </a:r>
            <a:r>
              <a:rPr i="1">
                <a:solidFill>
                  <a:srgbClr val="FFC66E"/>
                </a:solidFill>
              </a:rPr>
              <a:t>fillMaxSize</a:t>
            </a:r>
            <a:r>
              <a:rPr>
                <a:solidFill>
                  <a:srgbClr val="A9B7C6"/>
                </a:solidFill>
              </a:rPr>
              <a:t>()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Номер слайда"/>
          <p:cNvSpPr txBox="1"/>
          <p:nvPr>
            <p:ph type="sldNum" sz="quarter" idx="2"/>
          </p:nvPr>
        </p:nvSpPr>
        <p:spPr>
          <a:xfrm>
            <a:off x="23475759" y="12827000"/>
            <a:ext cx="54559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9" name="SampleScreenContent(…"/>
          <p:cNvSpPr txBox="1"/>
          <p:nvPr/>
        </p:nvSpPr>
        <p:spPr>
          <a:xfrm>
            <a:off x="574693" y="711199"/>
            <a:ext cx="23754382" cy="1229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7800"/>
              </a:lnSpc>
              <a:defRPr b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467CDA"/>
                </a:solidFill>
              </a:rPr>
              <a:t>openScreen = </a:t>
            </a:r>
            <a:r>
              <a:rPr b="1"/>
              <a:t>{ </a:t>
            </a:r>
            <a:r>
              <a:t>navController.navigate(</a:t>
            </a:r>
            <a:r>
              <a:rPr>
                <a:solidFill>
                  <a:srgbClr val="6A8759"/>
                </a:solidFill>
              </a:rPr>
              <a:t>"screen?{</a:t>
            </a:r>
            <a:r>
              <a:rPr>
                <a:solidFill>
                  <a:srgbClr val="CC7831"/>
                </a:solidFill>
              </a:rPr>
              <a:t>${</a:t>
            </a:r>
            <a:r>
              <a:rPr i="1"/>
              <a:t>randomString</a:t>
            </a:r>
            <a:r>
              <a:t>()</a:t>
            </a:r>
            <a:r>
              <a:rPr>
                <a:solidFill>
                  <a:srgbClr val="CC7831"/>
                </a:solidFill>
              </a:rPr>
              <a:t>}</a:t>
            </a:r>
            <a:r>
              <a:rPr>
                <a:solidFill>
                  <a:srgbClr val="6A8759"/>
                </a:solidFill>
              </a:rPr>
              <a:t>}"</a:t>
            </a:r>
            <a:r>
              <a:t>)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openBottomSheet = </a:t>
            </a:r>
            <a:r>
              <a:rPr b="1"/>
              <a:t>{ </a:t>
            </a:r>
            <a:r>
              <a:t>navController.navigate(Screens.bottomSheet)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openDialog =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navController.navigate(Screens.Dialog.destination(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startFlowWithHeader = </a:t>
            </a:r>
            <a:r>
              <a:rPr b="1"/>
              <a:t>{ </a:t>
            </a:r>
            <a:r>
              <a:t>navController.navigate(Screens.flowWithHeader)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startFlowWithoutHeader =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navController.navigate(Screens.flowWithoutHeader)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openMultiscreen =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navController.navigate(Screens.multiScreen)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openScreenModel =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navController.navigate(Screens.Sample.destination(null))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openComplexNavigation = </a:t>
            </a:r>
            <a:r>
              <a:rPr b="1"/>
              <a:t>{ 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screenTitle = it.arguments?.getString(Screens.Sample.titleArg),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Номер слайда"/>
          <p:cNvSpPr txBox="1"/>
          <p:nvPr>
            <p:ph type="sldNum" sz="quarter" idx="2"/>
          </p:nvPr>
        </p:nvSpPr>
        <p:spPr>
          <a:xfrm>
            <a:off x="23473854" y="12827000"/>
            <a:ext cx="54940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2" name="SampleScreenContent(…"/>
          <p:cNvSpPr txBox="1"/>
          <p:nvPr/>
        </p:nvSpPr>
        <p:spPr>
          <a:xfrm>
            <a:off x="574693" y="711199"/>
            <a:ext cx="23754382" cy="1229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7800"/>
              </a:lnSpc>
              <a:defRPr b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openScreen = </a:t>
            </a:r>
            <a:r>
              <a:rPr b="1"/>
              <a:t>{ </a:t>
            </a:r>
            <a:r>
              <a:t>navController.</a:t>
            </a:r>
            <a:r>
              <a:rPr i="1"/>
              <a:t>openSample</a:t>
            </a:r>
            <a:r>
              <a:t>()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openBottomSheet = </a:t>
            </a:r>
            <a:r>
              <a:rPr b="1"/>
              <a:t>{ </a:t>
            </a:r>
            <a:r>
              <a:t>navController.navigate(Screens.bottomSheet)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openDialog =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navController.navigate(Screens.Dialog.destination(</a:t>
            </a:r>
            <a:r>
              <a:rPr i="1"/>
              <a:t>randomString</a:t>
            </a:r>
            <a:r>
              <a:t>()))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startFlowWithHeader = </a:t>
            </a:r>
            <a:r>
              <a:rPr b="1"/>
              <a:t>{ </a:t>
            </a:r>
            <a:r>
              <a:t>navController.navigate(Screens.flowWithHeader)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startFlowWithoutHeader =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navController.navigate(Screens.flowWithoutHeader)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openMultiscreen =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navController.navigate(Screens.multiScreen)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openScreenModel =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navController.navigate(Screens.Sample.destination(null))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}</a:t>
            </a:r>
            <a:r>
              <a:t>,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openComplexNavigation = </a:t>
            </a:r>
            <a:r>
              <a:rPr b="1"/>
              <a:t>{ }</a:t>
            </a:r>
            <a: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>
                <a:solidFill>
                  <a:srgbClr val="467CDA"/>
                </a:solidFill>
              </a:rPr>
              <a:t>screenTitle = </a:t>
            </a:r>
            <a:r>
              <a:t>it.</a:t>
            </a:r>
            <a:r>
              <a:rPr>
                <a:solidFill>
                  <a:srgbClr val="9876AA"/>
                </a:solidFill>
              </a:rPr>
              <a:t>arguments</a:t>
            </a:r>
            <a:r>
              <a:t>?.getString(Screens.Sample.</a:t>
            </a:r>
            <a:r>
              <a:rPr>
                <a:solidFill>
                  <a:srgbClr val="9876AA"/>
                </a:solidFill>
              </a:rPr>
              <a:t>titleArg</a:t>
            </a:r>
            <a:r>
              <a:t>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lnSpc>
                <a:spcPts val="7800"/>
              </a:lnSpc>
              <a:defRPr b="0" i="0" sz="40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Номер слайда"/>
          <p:cNvSpPr txBox="1"/>
          <p:nvPr>
            <p:ph type="sldNum" sz="quarter" idx="2"/>
          </p:nvPr>
        </p:nvSpPr>
        <p:spPr>
          <a:xfrm>
            <a:off x="23471758" y="12827000"/>
            <a:ext cx="55359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5" name="Когда нет compile time проверок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Когда нет compile time проверок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Номер слайда"/>
          <p:cNvSpPr txBox="1"/>
          <p:nvPr>
            <p:ph type="sldNum" sz="quarter" idx="2"/>
          </p:nvPr>
        </p:nvSpPr>
        <p:spPr>
          <a:xfrm>
            <a:off x="23471758" y="12827000"/>
            <a:ext cx="55359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8" name="Google navigation componen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navigation component</a:t>
            </a:r>
          </a:p>
        </p:txBody>
      </p:sp>
      <p:sp>
        <p:nvSpPr>
          <p:cNvPr id="839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840" name="Объявляем граф навигации в Compose"/>
          <p:cNvSpPr txBox="1"/>
          <p:nvPr>
            <p:ph type="body" idx="23"/>
          </p:nvPr>
        </p:nvSpPr>
        <p:spPr>
          <a:xfrm>
            <a:off x="8763000" y="3654986"/>
            <a:ext cx="1197800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Объявляем граф навигации в Compose</a:t>
            </a:r>
          </a:p>
        </p:txBody>
      </p:sp>
      <p:sp>
        <p:nvSpPr>
          <p:cNvPr id="841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842" name="NavigationController - основное API"/>
          <p:cNvSpPr txBox="1"/>
          <p:nvPr>
            <p:ph type="body" idx="25"/>
          </p:nvPr>
        </p:nvSpPr>
        <p:spPr>
          <a:xfrm>
            <a:off x="8762999" y="5521886"/>
            <a:ext cx="106451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NavigationController - основное API</a:t>
            </a:r>
          </a:p>
        </p:txBody>
      </p:sp>
      <p:sp>
        <p:nvSpPr>
          <p:cNvPr id="843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844" name="Аргументы и навигация через строки"/>
          <p:cNvSpPr txBox="1"/>
          <p:nvPr>
            <p:ph type="body" idx="27"/>
          </p:nvPr>
        </p:nvSpPr>
        <p:spPr>
          <a:xfrm>
            <a:off x="8763000" y="7429500"/>
            <a:ext cx="11425556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Аргументы и навигация через строки</a:t>
            </a:r>
          </a:p>
        </p:txBody>
      </p:sp>
      <p:sp>
        <p:nvSpPr>
          <p:cNvPr id="845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846" name="Больно работать с аргументами"/>
          <p:cNvSpPr txBox="1"/>
          <p:nvPr>
            <p:ph type="body" idx="29"/>
          </p:nvPr>
        </p:nvSpPr>
        <p:spPr>
          <a:xfrm>
            <a:off x="8763000" y="9330762"/>
            <a:ext cx="97478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Больно работать с аргументами</a:t>
            </a:r>
          </a:p>
        </p:txBody>
      </p:sp>
      <p:sp>
        <p:nvSpPr>
          <p:cNvPr id="847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848" name="Поддержка анимаций, dialog, bottom sheet"/>
          <p:cNvSpPr txBox="1"/>
          <p:nvPr>
            <p:ph type="body" idx="31"/>
          </p:nvPr>
        </p:nvSpPr>
        <p:spPr>
          <a:xfrm>
            <a:off x="8763000" y="11235762"/>
            <a:ext cx="1294638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Поддержка анимаций, dialog, bottom sheet</a:t>
            </a:r>
          </a:p>
        </p:txBody>
      </p:sp>
      <p:pic>
        <p:nvPicPr>
          <p:cNvPr id="849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Номер слайда"/>
          <p:cNvSpPr txBox="1"/>
          <p:nvPr>
            <p:ph type="sldNum" sz="quarter" idx="2"/>
          </p:nvPr>
        </p:nvSpPr>
        <p:spPr>
          <a:xfrm>
            <a:off x="23483760" y="12827000"/>
            <a:ext cx="529591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2" name="ModalBottomSheetLayout(bottomSheetNavigator = bottomSheetNavigator) {…"/>
          <p:cNvSpPr txBox="1"/>
          <p:nvPr/>
        </p:nvSpPr>
        <p:spPr>
          <a:xfrm>
            <a:off x="685799" y="2298700"/>
            <a:ext cx="24384003" cy="1216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ModalBottomSheetLayout</a:t>
            </a:r>
            <a:r>
              <a:t>(</a:t>
            </a:r>
            <a:r>
              <a:rPr>
                <a:solidFill>
                  <a:srgbClr val="467CDA"/>
                </a:solidFill>
              </a:rPr>
              <a:t>bottomSheetNavigator = </a:t>
            </a:r>
            <a:r>
              <a:t>bottomSheetNavigator)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000"/>
              </a:lnSpc>
              <a:defRPr b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</a:t>
            </a:r>
            <a:r>
              <a:t>AnimatedNavHost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000"/>
              </a:lnSpc>
              <a:defRPr b="0" i="0"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navController = </a:t>
            </a:r>
            <a:r>
              <a:rPr>
                <a:solidFill>
                  <a:srgbClr val="A9B7C6"/>
                </a:solidFill>
              </a:rPr>
              <a:t>navController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startDestination = </a:t>
            </a:r>
            <a:r>
              <a:rPr>
                <a:solidFill>
                  <a:srgbClr val="A9B7C6"/>
                </a:solidFill>
              </a:rPr>
              <a:t>Screens.Sample.</a:t>
            </a:r>
            <a:r>
              <a:rPr>
                <a:solidFill>
                  <a:srgbClr val="9876AA"/>
                </a:solidFill>
              </a:rPr>
              <a:t>route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modifier = </a:t>
            </a:r>
            <a:r>
              <a:rPr>
                <a:solidFill>
                  <a:srgbClr val="A9B7C6"/>
                </a:solidFill>
              </a:rPr>
              <a:t>modifier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enterTransition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slideIntoContainer(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AnimatedContentScope.SlideDirection.</a:t>
            </a:r>
            <a:r>
              <a:rPr>
                <a:solidFill>
                  <a:srgbClr val="9876AA"/>
                </a:solidFill>
              </a:rPr>
              <a:t>Left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animationSpec = </a:t>
            </a:r>
            <a:r>
              <a:rPr i="1">
                <a:solidFill>
                  <a:srgbClr val="A9B7C6"/>
                </a:solidFill>
              </a:rPr>
              <a:t>tween</a:t>
            </a:r>
            <a:r>
              <a:rPr>
                <a:solidFill>
                  <a:srgbClr val="A9B7C6"/>
                </a:solidFill>
              </a:rPr>
              <a:t>()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)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exitTransition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slideOutOfContainer(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AnimatedContentScope.SlideDirection.</a:t>
            </a:r>
            <a:r>
              <a:rPr>
                <a:solidFill>
                  <a:srgbClr val="9876AA"/>
                </a:solidFill>
              </a:rPr>
              <a:t>Left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animationSpec = </a:t>
            </a:r>
            <a:r>
              <a:rPr i="1">
                <a:solidFill>
                  <a:srgbClr val="A9B7C6"/>
                </a:solidFill>
              </a:rPr>
              <a:t>tween</a:t>
            </a:r>
            <a:r>
              <a:rPr>
                <a:solidFill>
                  <a:srgbClr val="A9B7C6"/>
                </a:solidFill>
              </a:rPr>
              <a:t>()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)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...</a:t>
            </a:r>
            <a:endParaRPr>
              <a:solidFill>
                <a:srgbClr val="CC7831"/>
              </a:solidFill>
            </a:endParaRPr>
          </a:p>
        </p:txBody>
      </p:sp>
      <p:sp>
        <p:nvSpPr>
          <p:cNvPr id="853" name="Animation &amp; Bottom Sheet"/>
          <p:cNvSpPr txBox="1"/>
          <p:nvPr/>
        </p:nvSpPr>
        <p:spPr>
          <a:xfrm>
            <a:off x="762000" y="381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Animation &amp; Bottom Sheet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Номер слайда"/>
          <p:cNvSpPr txBox="1"/>
          <p:nvPr>
            <p:ph type="sldNum" sz="quarter" idx="2"/>
          </p:nvPr>
        </p:nvSpPr>
        <p:spPr>
          <a:xfrm>
            <a:off x="23472139" y="12827000"/>
            <a:ext cx="55283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6" name="ModalBottomSheetLayout(bottomSheetNavigator = bottomSheetNavigator) {…"/>
          <p:cNvSpPr txBox="1"/>
          <p:nvPr/>
        </p:nvSpPr>
        <p:spPr>
          <a:xfrm>
            <a:off x="685799" y="2298700"/>
            <a:ext cx="24384003" cy="1216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8000"/>
              </a:lnSpc>
              <a:defRPr b="0" i="0"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ModalBottomSheetLayout</a:t>
            </a:r>
            <a:r>
              <a:t>(bottomSheetNavigator = bottomSheetNavigator)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000"/>
              </a:lnSpc>
              <a:defRPr b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</a:t>
            </a:r>
            <a:r>
              <a:t>AnimatedNavHost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000"/>
              </a:lnSpc>
              <a:defRPr b="0" i="0"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5F5F5F"/>
                </a:solidFill>
              </a:rPr>
              <a:t>navController = navController,</a:t>
            </a:r>
            <a:endParaRPr>
              <a:solidFill>
                <a:srgbClr val="5F5F5F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startDestination = Screens.Sample.route,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modifier = modifier,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enterTransition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slideIntoContainer(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AnimatedContentScope.SlideDirection.</a:t>
            </a:r>
            <a:r>
              <a:rPr>
                <a:solidFill>
                  <a:srgbClr val="9876AA"/>
                </a:solidFill>
              </a:rPr>
              <a:t>Left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animationSpec = </a:t>
            </a:r>
            <a:r>
              <a:rPr i="1">
                <a:solidFill>
                  <a:srgbClr val="A9B7C6"/>
                </a:solidFill>
              </a:rPr>
              <a:t>tween</a:t>
            </a:r>
            <a:r>
              <a:rPr>
                <a:solidFill>
                  <a:srgbClr val="A9B7C6"/>
                </a:solidFill>
              </a:rPr>
              <a:t>()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)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exitTransition =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</a:t>
            </a:r>
            <a:r>
              <a:t>slideOutOfContainer(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AnimatedContentScope.SlideDirection.</a:t>
            </a:r>
            <a:r>
              <a:rPr>
                <a:solidFill>
                  <a:srgbClr val="9876AA"/>
                </a:solidFill>
              </a:rPr>
              <a:t>Left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>
                <a:solidFill>
                  <a:srgbClr val="467CDA"/>
                </a:solidFill>
              </a:rPr>
              <a:t>animationSpec = </a:t>
            </a:r>
            <a:r>
              <a:rPr i="1">
                <a:solidFill>
                  <a:srgbClr val="A9B7C6"/>
                </a:solidFill>
              </a:rPr>
              <a:t>tween</a:t>
            </a:r>
            <a:r>
              <a:rPr>
                <a:solidFill>
                  <a:srgbClr val="A9B7C6"/>
                </a:solidFill>
              </a:rPr>
              <a:t>()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)</a:t>
            </a: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...</a:t>
            </a:r>
            <a:endParaRPr>
              <a:solidFill>
                <a:srgbClr val="CC7831"/>
              </a:solidFill>
            </a:endParaRPr>
          </a:p>
        </p:txBody>
      </p:sp>
      <p:sp>
        <p:nvSpPr>
          <p:cNvPr id="857" name="Animation &amp; Bottom Sheet"/>
          <p:cNvSpPr txBox="1"/>
          <p:nvPr/>
        </p:nvSpPr>
        <p:spPr>
          <a:xfrm>
            <a:off x="762000" y="381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Animation &amp; Bottom Sheet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Номер слайда"/>
          <p:cNvSpPr txBox="1"/>
          <p:nvPr>
            <p:ph type="sldNum" sz="quarter" idx="2"/>
          </p:nvPr>
        </p:nvSpPr>
        <p:spPr>
          <a:xfrm>
            <a:off x="23471758" y="12827000"/>
            <a:ext cx="55359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0" name="ModalBottomSheetLayout(bottomSheetNavigator = bottomSheetNavigator) {…"/>
          <p:cNvSpPr txBox="1"/>
          <p:nvPr/>
        </p:nvSpPr>
        <p:spPr>
          <a:xfrm>
            <a:off x="739256" y="2470228"/>
            <a:ext cx="24384002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/>
              <a:t>ModalBottomSheetLayout</a:t>
            </a:r>
            <a:r>
              <a:t>(</a:t>
            </a:r>
            <a:r>
              <a:rPr>
                <a:solidFill>
                  <a:srgbClr val="467CDA"/>
                </a:solidFill>
              </a:rPr>
              <a:t>bottomSheetNavigator = </a:t>
            </a:r>
            <a:r>
              <a:t>bottomSheetNavigator)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000"/>
              </a:lnSpc>
              <a:defRPr b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i="0"/>
              <a:t>    </a:t>
            </a:r>
            <a:r>
              <a:t>AnimatedNavHost</a:t>
            </a:r>
            <a:r>
              <a:rPr i="0"/>
              <a:t>() {</a:t>
            </a:r>
            <a:endParaRPr i="0"/>
          </a:p>
          <a:p>
            <a:pPr defTabSz="457200">
              <a:lnSpc>
                <a:spcPts val="8000"/>
              </a:lnSpc>
              <a:defRPr b="0" i="0" sz="42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bottomSheet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467CDA"/>
                </a:solidFill>
              </a:rPr>
              <a:t>route = </a:t>
            </a:r>
            <a:r>
              <a:rPr>
                <a:solidFill>
                  <a:srgbClr val="A9B7C6"/>
                </a:solidFill>
              </a:rPr>
              <a:t>Screens.</a:t>
            </a:r>
            <a:r>
              <a:rPr>
                <a:solidFill>
                  <a:srgbClr val="9876AA"/>
                </a:solidFill>
              </a:rPr>
              <a:t>bottomSheet</a:t>
            </a:r>
            <a:r>
              <a:rPr>
                <a:solidFill>
                  <a:srgbClr val="A9B7C6"/>
                </a:solidFill>
              </a:rPr>
              <a:t>) </a:t>
            </a:r>
            <a:r>
              <a:rPr b="1">
                <a:solidFill>
                  <a:srgbClr val="A9B7C6"/>
                </a:solidFill>
              </a:rPr>
              <a:t>{</a:t>
            </a:r>
            <a:endParaRPr b="1">
              <a:solidFill>
                <a:srgbClr val="A9B7C6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rPr b="1"/>
              <a:t>    </a:t>
            </a:r>
            <a:r>
              <a:t>SampleScreenContent(navController</a:t>
            </a:r>
            <a:r>
              <a:rPr>
                <a:solidFill>
                  <a:srgbClr val="CC7831"/>
                </a:solidFill>
              </a:rPr>
              <a:t>, </a:t>
            </a:r>
            <a:r>
              <a:rPr b="1"/>
              <a:t>it</a:t>
            </a:r>
            <a:r>
              <a:t>)</a:t>
            </a:r>
          </a:p>
          <a:p>
            <a:pPr defTabSz="457200">
              <a:lnSpc>
                <a:spcPts val="8000"/>
              </a:lnSpc>
              <a:defRPr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4500"/>
              </a:lnSpc>
              <a:defRPr i="0" sz="1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000"/>
              </a:lnSpc>
              <a:defRPr b="0" i="0" sz="42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...</a:t>
            </a:r>
            <a:endParaRPr>
              <a:solidFill>
                <a:srgbClr val="CC7831"/>
              </a:solidFill>
            </a:endParaRPr>
          </a:p>
        </p:txBody>
      </p:sp>
      <p:sp>
        <p:nvSpPr>
          <p:cNvPr id="861" name="Animation &amp; Bottom Sheet"/>
          <p:cNvSpPr txBox="1"/>
          <p:nvPr/>
        </p:nvSpPr>
        <p:spPr>
          <a:xfrm>
            <a:off x="762000" y="381000"/>
            <a:ext cx="23656547" cy="174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Animation &amp; Bottom Sheet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Номер слайда"/>
          <p:cNvSpPr txBox="1"/>
          <p:nvPr>
            <p:ph type="sldNum" sz="quarter" idx="2"/>
          </p:nvPr>
        </p:nvSpPr>
        <p:spPr>
          <a:xfrm>
            <a:off x="23575962" y="12827000"/>
            <a:ext cx="34518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7" name="@Parcelize…"/>
          <p:cNvSpPr txBox="1"/>
          <p:nvPr>
            <p:ph type="body" idx="22"/>
          </p:nvPr>
        </p:nvSpPr>
        <p:spPr>
          <a:xfrm>
            <a:off x="376543" y="755649"/>
            <a:ext cx="21240379" cy="10871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ScreenState(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screenPos: Int,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Parcelable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t>Content</a:t>
            </a:r>
            <a:r>
              <a:rPr>
                <a:solidFill>
                  <a:srgbClr val="A9B7C6"/>
                </a:solidFill>
              </a:rPr>
              <a:t>() {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navigateForward = </a:t>
            </a:r>
            <a:r>
              <a:rPr i="1"/>
              <a:t>LocalNavigateForward</a:t>
            </a:r>
            <a:r>
              <a:rPr>
                <a:solidFill>
                  <a:srgbClr val="A9B7C6"/>
                </a:solidFill>
              </a:rPr>
              <a:t>.</a:t>
            </a:r>
            <a:r>
              <a:t>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9876AA"/>
                </a:solidFill>
              </a:rPr>
              <a:t>        </a:t>
            </a:r>
            <a:r>
              <a:t>ScreenWithButtons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buttons = </a:t>
            </a:r>
            <a:r>
              <a:rPr i="1"/>
              <a:t>listOf</a:t>
            </a:r>
            <a:r>
              <a:t>(</a:t>
            </a:r>
            <a:r>
              <a:rPr>
                <a:solidFill>
                  <a:srgbClr val="6A8759"/>
                </a:solidFill>
              </a:rPr>
              <a:t>"Open Screen" </a:t>
            </a:r>
            <a:r>
              <a:rPr i="1">
                <a:solidFill>
                  <a:srgbClr val="FFC66E"/>
                </a:solidFill>
              </a:rPr>
              <a:t>to </a:t>
            </a:r>
            <a:r>
              <a:t>navigateForward),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6A875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rPr>
                <a:solidFill>
                  <a:srgbClr val="467CDA"/>
                </a:solidFill>
              </a:rPr>
              <a:t>screenTitle = </a:t>
            </a:r>
            <a:r>
              <a:t>"Stack position = </a:t>
            </a:r>
            <a:r>
              <a:rPr>
                <a:solidFill>
                  <a:srgbClr val="CC7831"/>
                </a:solidFill>
              </a:rPr>
              <a:t>$</a:t>
            </a:r>
            <a:r>
              <a:rPr>
                <a:solidFill>
                  <a:srgbClr val="9876AA"/>
                </a:solidFill>
              </a:rPr>
              <a:t>screenPos</a:t>
            </a:r>
            <a:r>
              <a:t>"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modifier = </a:t>
            </a:r>
            <a:r>
              <a:rPr>
                <a:solidFill>
                  <a:srgbClr val="A9B7C6"/>
                </a:solidFill>
              </a:rPr>
              <a:t>Modifier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 i="1">
                <a:solidFill>
                  <a:srgbClr val="FFC66E"/>
                </a:solidFill>
              </a:rPr>
              <a:t>randomBackground</a:t>
            </a:r>
            <a:r>
              <a:t>()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 i="1">
                <a:solidFill>
                  <a:srgbClr val="FFC66E"/>
                </a:solidFill>
              </a:rPr>
              <a:t>fillMaxSize</a:t>
            </a:r>
            <a:r>
              <a:t>()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Номер слайда"/>
          <p:cNvSpPr txBox="1"/>
          <p:nvPr>
            <p:ph type="sldNum" sz="quarter" idx="2"/>
          </p:nvPr>
        </p:nvSpPr>
        <p:spPr>
          <a:xfrm>
            <a:off x="23457852" y="12827000"/>
            <a:ext cx="58140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4" name="Google navigation: плюсы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navigation: плюсы</a:t>
            </a:r>
          </a:p>
        </p:txBody>
      </p:sp>
      <p:sp>
        <p:nvSpPr>
          <p:cNvPr id="865" name="1"/>
          <p:cNvSpPr/>
          <p:nvPr>
            <p:ph type="body" idx="22"/>
          </p:nvPr>
        </p:nvSpPr>
        <p:spPr>
          <a:xfrm>
            <a:off x="7264400" y="2547474"/>
            <a:ext cx="1021226" cy="1021226"/>
          </a:xfrm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866" name="Ну это же Гугл!"/>
          <p:cNvSpPr txBox="1"/>
          <p:nvPr>
            <p:ph type="body" idx="23"/>
          </p:nvPr>
        </p:nvSpPr>
        <p:spPr>
          <a:xfrm>
            <a:off x="8788400" y="2674474"/>
            <a:ext cx="45878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Ну это же Гугл!</a:t>
            </a:r>
          </a:p>
        </p:txBody>
      </p:sp>
      <p:sp>
        <p:nvSpPr>
          <p:cNvPr id="867" name="2"/>
          <p:cNvSpPr/>
          <p:nvPr>
            <p:ph type="body" idx="24"/>
          </p:nvPr>
        </p:nvSpPr>
        <p:spPr>
          <a:xfrm>
            <a:off x="7264400" y="4452473"/>
            <a:ext cx="1021226" cy="1021227"/>
          </a:xfrm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868" name="Просто реализовать"/>
          <p:cNvSpPr txBox="1"/>
          <p:nvPr>
            <p:ph type="body" idx="25"/>
          </p:nvPr>
        </p:nvSpPr>
        <p:spPr>
          <a:xfrm>
            <a:off x="8788400" y="4579473"/>
            <a:ext cx="623506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Просто реализовать</a:t>
            </a:r>
          </a:p>
        </p:txBody>
      </p:sp>
      <p:sp>
        <p:nvSpPr>
          <p:cNvPr id="869" name="3"/>
          <p:cNvSpPr/>
          <p:nvPr>
            <p:ph type="body" idx="26"/>
          </p:nvPr>
        </p:nvSpPr>
        <p:spPr>
          <a:xfrm>
            <a:off x="7264400" y="6357473"/>
            <a:ext cx="1021226" cy="1021227"/>
          </a:xfrm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870" name="Поддержка VM из коробки"/>
          <p:cNvSpPr txBox="1"/>
          <p:nvPr>
            <p:ph type="body" idx="27"/>
          </p:nvPr>
        </p:nvSpPr>
        <p:spPr>
          <a:xfrm>
            <a:off x="8788400" y="6487086"/>
            <a:ext cx="819912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Поддержка VM из коробки</a:t>
            </a:r>
          </a:p>
        </p:txBody>
      </p:sp>
      <p:sp>
        <p:nvSpPr>
          <p:cNvPr id="871" name="4"/>
          <p:cNvSpPr/>
          <p:nvPr>
            <p:ph type="body" idx="28"/>
          </p:nvPr>
        </p:nvSpPr>
        <p:spPr>
          <a:xfrm>
            <a:off x="7264400" y="8265086"/>
            <a:ext cx="1021226" cy="1021227"/>
          </a:xfrm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872" name="Встроенная поддержка deeplink*"/>
          <p:cNvSpPr txBox="1"/>
          <p:nvPr>
            <p:ph type="body" idx="29"/>
          </p:nvPr>
        </p:nvSpPr>
        <p:spPr>
          <a:xfrm>
            <a:off x="8788400" y="8388349"/>
            <a:ext cx="100234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Встроенная поддержка deeplink*</a:t>
            </a:r>
          </a:p>
        </p:txBody>
      </p:sp>
      <p:sp>
        <p:nvSpPr>
          <p:cNvPr id="873" name="5"/>
          <p:cNvSpPr/>
          <p:nvPr>
            <p:ph type="body" idx="30"/>
          </p:nvPr>
        </p:nvSpPr>
        <p:spPr>
          <a:xfrm>
            <a:off x="7264400" y="10170086"/>
            <a:ext cx="1021226" cy="1021227"/>
          </a:xfrm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874" name="Можно передавать лямбды в навигацию"/>
          <p:cNvSpPr txBox="1"/>
          <p:nvPr>
            <p:ph type="body" idx="31"/>
          </p:nvPr>
        </p:nvSpPr>
        <p:spPr>
          <a:xfrm>
            <a:off x="8788400" y="10293349"/>
            <a:ext cx="1241298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Можно передавать лямбды в навигацию</a:t>
            </a:r>
          </a:p>
        </p:txBody>
      </p:sp>
      <p:pic>
        <p:nvPicPr>
          <p:cNvPr id="875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76" name="5"/>
          <p:cNvSpPr/>
          <p:nvPr/>
        </p:nvSpPr>
        <p:spPr>
          <a:xfrm>
            <a:off x="7264400" y="12077700"/>
            <a:ext cx="1021226" cy="102122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i="0" sz="3200">
                <a:solidFill>
                  <a:srgbClr val="FFFFFF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77" name="Dialog &amp; BootomSheet из коробки"/>
          <p:cNvSpPr txBox="1"/>
          <p:nvPr/>
        </p:nvSpPr>
        <p:spPr>
          <a:xfrm>
            <a:off x="8788400" y="12150163"/>
            <a:ext cx="1014730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5000"/>
            </a:lvl1pPr>
          </a:lstStyle>
          <a:p>
            <a:pPr/>
            <a:r>
              <a:t>Dialog &amp; BootomSheet из коробки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Номер слайда"/>
          <p:cNvSpPr txBox="1"/>
          <p:nvPr>
            <p:ph type="sldNum" sz="quarter" idx="2"/>
          </p:nvPr>
        </p:nvSpPr>
        <p:spPr>
          <a:xfrm>
            <a:off x="23497666" y="12827000"/>
            <a:ext cx="501778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0" name="Google navigation: минусы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navigation: минусы</a:t>
            </a:r>
          </a:p>
        </p:txBody>
      </p:sp>
      <p:sp>
        <p:nvSpPr>
          <p:cNvPr id="881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882" name="Route - это просто строка"/>
          <p:cNvSpPr txBox="1"/>
          <p:nvPr>
            <p:ph type="body" idx="23"/>
          </p:nvPr>
        </p:nvSpPr>
        <p:spPr>
          <a:xfrm>
            <a:off x="8763000" y="3616886"/>
            <a:ext cx="767524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Route - это просто строка</a:t>
            </a:r>
          </a:p>
        </p:txBody>
      </p:sp>
      <p:sp>
        <p:nvSpPr>
          <p:cNvPr id="883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884" name="Передача аргументов - боль"/>
          <p:cNvSpPr txBox="1"/>
          <p:nvPr>
            <p:ph type="body" idx="25"/>
          </p:nvPr>
        </p:nvSpPr>
        <p:spPr>
          <a:xfrm>
            <a:off x="8763000" y="5521886"/>
            <a:ext cx="867473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Передача аргументов - боль</a:t>
            </a:r>
          </a:p>
        </p:txBody>
      </p:sp>
      <p:sp>
        <p:nvSpPr>
          <p:cNvPr id="885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886" name="Навигация через Composable fun"/>
          <p:cNvSpPr txBox="1"/>
          <p:nvPr>
            <p:ph type="body" idx="27"/>
          </p:nvPr>
        </p:nvSpPr>
        <p:spPr>
          <a:xfrm>
            <a:off x="8762999" y="7429500"/>
            <a:ext cx="10149841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Навигация через Composable fun</a:t>
            </a:r>
          </a:p>
        </p:txBody>
      </p:sp>
      <p:sp>
        <p:nvSpPr>
          <p:cNvPr id="887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888" name="Нет compile checks"/>
          <p:cNvSpPr txBox="1"/>
          <p:nvPr>
            <p:ph type="body" idx="29"/>
          </p:nvPr>
        </p:nvSpPr>
        <p:spPr>
          <a:xfrm>
            <a:off x="8763000" y="9330762"/>
            <a:ext cx="578675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Нет compile checks</a:t>
            </a:r>
          </a:p>
        </p:txBody>
      </p:sp>
      <p:sp>
        <p:nvSpPr>
          <p:cNvPr id="889" name="5"/>
          <p:cNvSpPr/>
          <p:nvPr>
            <p:ph type="body" idx="30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5</a:t>
            </a:r>
          </a:p>
        </p:txBody>
      </p:sp>
      <p:sp>
        <p:nvSpPr>
          <p:cNvPr id="890" name="Сложная навигация - боль"/>
          <p:cNvSpPr txBox="1"/>
          <p:nvPr>
            <p:ph type="body" idx="31"/>
          </p:nvPr>
        </p:nvSpPr>
        <p:spPr>
          <a:xfrm>
            <a:off x="8763000" y="11235762"/>
            <a:ext cx="80968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Сложная навигация - боль</a:t>
            </a:r>
          </a:p>
        </p:txBody>
      </p:sp>
      <p:pic>
        <p:nvPicPr>
          <p:cNvPr id="891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Номер слайда"/>
          <p:cNvSpPr txBox="1"/>
          <p:nvPr>
            <p:ph type="sldNum" sz="quarter" idx="2"/>
          </p:nvPr>
        </p:nvSpPr>
        <p:spPr>
          <a:xfrm>
            <a:off x="23461662" y="12827000"/>
            <a:ext cx="57378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4" name="Appyx (bumble)"/>
          <p:cNvSpPr txBox="1"/>
          <p:nvPr>
            <p:ph type="body" idx="22"/>
          </p:nvPr>
        </p:nvSpPr>
        <p:spPr>
          <a:xfrm>
            <a:off x="4432380" y="5841999"/>
            <a:ext cx="11614278" cy="203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700"/>
            </a:lvl1pPr>
          </a:lstStyle>
          <a:p>
            <a:pPr/>
            <a:r>
              <a:t>Appyx (bumble)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Номер слайда"/>
          <p:cNvSpPr txBox="1"/>
          <p:nvPr>
            <p:ph type="sldNum" sz="quarter" idx="2"/>
          </p:nvPr>
        </p:nvSpPr>
        <p:spPr>
          <a:xfrm>
            <a:off x="23464138" y="12827000"/>
            <a:ext cx="56883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7" name="Appyx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Appyx</a:t>
            </a:r>
          </a:p>
        </p:txBody>
      </p:sp>
      <p:sp>
        <p:nvSpPr>
          <p:cNvPr id="898" name="https://bumble-tech.github.io/appyx/"/>
          <p:cNvSpPr txBox="1"/>
          <p:nvPr/>
        </p:nvSpPr>
        <p:spPr>
          <a:xfrm>
            <a:off x="337616" y="12750799"/>
            <a:ext cx="813415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7800"/>
              </a:lnSpc>
              <a:defRPr b="0" i="0" sz="4000">
                <a:solidFill>
                  <a:srgbClr val="D81B6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https://bumble-tech.github.io/appyx/</a:t>
            </a:r>
          </a:p>
        </p:txBody>
      </p:sp>
      <p:pic>
        <p:nvPicPr>
          <p:cNvPr id="89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7546" y="2831272"/>
            <a:ext cx="10085456" cy="10085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Номер слайда"/>
          <p:cNvSpPr txBox="1"/>
          <p:nvPr>
            <p:ph type="sldNum" sz="quarter" idx="2"/>
          </p:nvPr>
        </p:nvSpPr>
        <p:spPr>
          <a:xfrm>
            <a:off x="23462233" y="12827000"/>
            <a:ext cx="57264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2" name="А что если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3" name="Экран - вершина графа"/>
          <p:cNvSpPr txBox="1"/>
          <p:nvPr>
            <p:ph type="body" idx="22"/>
          </p:nvPr>
        </p:nvSpPr>
        <p:spPr>
          <a:xfrm>
            <a:off x="8900964" y="7432892"/>
            <a:ext cx="13448539" cy="154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500"/>
            </a:lvl1pPr>
          </a:lstStyle>
          <a:p>
            <a:pPr/>
            <a:r>
              <a:t>Экран - вершина графа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Номер слайда"/>
          <p:cNvSpPr txBox="1"/>
          <p:nvPr>
            <p:ph type="sldNum" sz="quarter" idx="2"/>
          </p:nvPr>
        </p:nvSpPr>
        <p:spPr>
          <a:xfrm>
            <a:off x="23460138" y="12827000"/>
            <a:ext cx="57683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6" name="appyx_node_visualisation.mp4" descr="appyx_node_visualis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590670" y="-745763"/>
            <a:ext cx="8737666" cy="15533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6" fill="hold"/>
                                        <p:tgtEl>
                                          <p:spTgt spid="9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0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90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906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Номер слайда"/>
          <p:cNvSpPr txBox="1"/>
          <p:nvPr>
            <p:ph type="sldNum" sz="quarter" idx="2"/>
          </p:nvPr>
        </p:nvSpPr>
        <p:spPr>
          <a:xfrm>
            <a:off x="23460138" y="12827000"/>
            <a:ext cx="57683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9" name="Appyx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Appyx</a:t>
            </a:r>
          </a:p>
        </p:txBody>
      </p:sp>
      <p:sp>
        <p:nvSpPr>
          <p:cNvPr id="910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911" name="Экран - это вершина графа (Node &amp; ParentNode)"/>
          <p:cNvSpPr txBox="1"/>
          <p:nvPr>
            <p:ph type="body" idx="23"/>
          </p:nvPr>
        </p:nvSpPr>
        <p:spPr>
          <a:xfrm>
            <a:off x="8763000" y="3654986"/>
            <a:ext cx="145230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Экран - это вершина графа (Node &amp; ParentNode)</a:t>
            </a:r>
          </a:p>
        </p:txBody>
      </p:sp>
      <p:sp>
        <p:nvSpPr>
          <p:cNvPr id="912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913" name="Навигация через NavModel"/>
          <p:cNvSpPr txBox="1"/>
          <p:nvPr>
            <p:ph type="body" idx="25"/>
          </p:nvPr>
        </p:nvSpPr>
        <p:spPr>
          <a:xfrm>
            <a:off x="8763000" y="5521886"/>
            <a:ext cx="83597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Навигация через NavModel</a:t>
            </a:r>
          </a:p>
        </p:txBody>
      </p:sp>
      <p:sp>
        <p:nvSpPr>
          <p:cNvPr id="914" name="3"/>
          <p:cNvSpPr/>
          <p:nvPr>
            <p:ph type="body" idx="26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915" name="NavigationResolver &amp; NavTarget для навигации"/>
          <p:cNvSpPr txBox="1"/>
          <p:nvPr>
            <p:ph type="body" idx="27"/>
          </p:nvPr>
        </p:nvSpPr>
        <p:spPr>
          <a:xfrm>
            <a:off x="8763000" y="7429500"/>
            <a:ext cx="1399032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NavigationResolver &amp; NavTarget для навигации</a:t>
            </a:r>
          </a:p>
        </p:txBody>
      </p:sp>
      <p:sp>
        <p:nvSpPr>
          <p:cNvPr id="916" name="4"/>
          <p:cNvSpPr/>
          <p:nvPr>
            <p:ph type="body" idx="28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917" name="Гибкие анимации"/>
          <p:cNvSpPr txBox="1"/>
          <p:nvPr>
            <p:ph type="body" idx="29"/>
          </p:nvPr>
        </p:nvSpPr>
        <p:spPr>
          <a:xfrm>
            <a:off x="8763000" y="9330762"/>
            <a:ext cx="1534810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/>
            <a:r>
              <a:t>Гибкие анимации</a:t>
            </a:r>
          </a:p>
        </p:txBody>
      </p:sp>
      <p:pic>
        <p:nvPicPr>
          <p:cNvPr id="918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Номер слайда"/>
          <p:cNvSpPr txBox="1"/>
          <p:nvPr>
            <p:ph type="sldNum" sz="quarter" idx="2"/>
          </p:nvPr>
        </p:nvSpPr>
        <p:spPr>
          <a:xfrm>
            <a:off x="23472139" y="12827000"/>
            <a:ext cx="552832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1" name="Appyx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Appyx</a:t>
            </a:r>
          </a:p>
        </p:txBody>
      </p:sp>
      <p:sp>
        <p:nvSpPr>
          <p:cNvPr id="922" name="1"/>
          <p:cNvSpPr/>
          <p:nvPr>
            <p:ph type="body" idx="22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923" name="Экран - это вершина графа (Node &amp; ParentNode)"/>
          <p:cNvSpPr txBox="1"/>
          <p:nvPr>
            <p:ph type="body" idx="23"/>
          </p:nvPr>
        </p:nvSpPr>
        <p:spPr>
          <a:xfrm>
            <a:off x="8763000" y="3654986"/>
            <a:ext cx="145230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Экран - это вершина графа (Node &amp; ParentNode)</a:t>
            </a:r>
          </a:p>
        </p:txBody>
      </p:sp>
      <p:sp>
        <p:nvSpPr>
          <p:cNvPr id="924" name="2"/>
          <p:cNvSpPr/>
          <p:nvPr>
            <p:ph type="body" idx="24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925" name="Навигация через NavModel"/>
          <p:cNvSpPr txBox="1"/>
          <p:nvPr>
            <p:ph type="body" idx="25"/>
          </p:nvPr>
        </p:nvSpPr>
        <p:spPr>
          <a:xfrm>
            <a:off x="8763000" y="5521886"/>
            <a:ext cx="83597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Навигация через NavModel</a:t>
            </a:r>
          </a:p>
        </p:txBody>
      </p:sp>
      <p:sp>
        <p:nvSpPr>
          <p:cNvPr id="926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927" name="NavigationResolver &amp; NavTarget для навигации"/>
          <p:cNvSpPr txBox="1"/>
          <p:nvPr>
            <p:ph type="body" idx="27"/>
          </p:nvPr>
        </p:nvSpPr>
        <p:spPr>
          <a:xfrm>
            <a:off x="8763000" y="7429500"/>
            <a:ext cx="1399032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NavigationResolver &amp; NavTarget для навигации</a:t>
            </a:r>
          </a:p>
        </p:txBody>
      </p:sp>
      <p:sp>
        <p:nvSpPr>
          <p:cNvPr id="928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929" name="Гибкие анимации"/>
          <p:cNvSpPr txBox="1"/>
          <p:nvPr>
            <p:ph type="body" idx="29"/>
          </p:nvPr>
        </p:nvSpPr>
        <p:spPr>
          <a:xfrm>
            <a:off x="8763000" y="9330762"/>
            <a:ext cx="1534810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Гибкие анимации</a:t>
            </a:r>
          </a:p>
        </p:txBody>
      </p:sp>
      <p:pic>
        <p:nvPicPr>
          <p:cNvPr id="930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Номер слайда"/>
          <p:cNvSpPr txBox="1"/>
          <p:nvPr>
            <p:ph type="sldNum" sz="quarter" idx="2"/>
          </p:nvPr>
        </p:nvSpPr>
        <p:spPr>
          <a:xfrm>
            <a:off x="23460519" y="12827000"/>
            <a:ext cx="576073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3" name="class DemoActivity : BaseActivity(R.layout.activity_demo_root), IntegrationPointProvider {…"/>
          <p:cNvSpPr txBox="1"/>
          <p:nvPr>
            <p:ph type="body" idx="22"/>
          </p:nvPr>
        </p:nvSpPr>
        <p:spPr>
          <a:xfrm>
            <a:off x="235661" y="2390831"/>
            <a:ext cx="24544284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DemoActivity : BaseActivity(R.layout.</a:t>
            </a:r>
            <a:r>
              <a:rPr i="1">
                <a:solidFill>
                  <a:srgbClr val="9876AA"/>
                </a:solidFill>
              </a:rPr>
              <a:t>activity_demo_root</a:t>
            </a:r>
            <a:r>
              <a:t>)</a:t>
            </a:r>
            <a:r>
              <a:rPr>
                <a:solidFill>
                  <a:srgbClr val="CC7831"/>
                </a:solidFill>
              </a:rPr>
              <a:t>, </a:t>
            </a:r>
            <a:r>
              <a:t>IntegrationPointProvider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override lateinit var </a:t>
            </a:r>
            <a:r>
              <a:rPr>
                <a:solidFill>
                  <a:srgbClr val="9876AA"/>
                </a:solidFill>
              </a:rPr>
              <a:t>appyxIntegrationPoint</a:t>
            </a:r>
            <a:r>
              <a:t>: ActivityIntegrationPoint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protected set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fun </a:t>
            </a:r>
            <a:r>
              <a:rPr>
                <a:solidFill>
                  <a:srgbClr val="FFC66E"/>
                </a:solidFill>
              </a:rPr>
              <a:t>createIntegrationPoint</a:t>
            </a:r>
            <a:r>
              <a:t>(savedInstanceState: Bundle?) =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ActivityIntegrationPoint(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activity = </a:t>
            </a:r>
            <a:r>
              <a:rPr>
                <a:solidFill>
                  <a:srgbClr val="CC7831"/>
                </a:solidFill>
              </a:rPr>
              <a:t>this,</a:t>
            </a:r>
            <a:endParaRPr>
              <a:solidFill>
                <a:srgbClr val="CC7831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t>savedInstanceState = </a:t>
            </a:r>
            <a:r>
              <a:rPr>
                <a:solidFill>
                  <a:srgbClr val="A9B7C6"/>
                </a:solidFill>
              </a:rPr>
              <a:t>savedInstanceState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onCreate</a:t>
            </a:r>
            <a:r>
              <a:t>(savedInstanceState: Bundle?) {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super</a:t>
            </a:r>
            <a:r>
              <a:t>.onCreate(savedInstanceState)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9876AA"/>
                </a:solidFill>
              </a:rPr>
              <a:t>appyxIntegrationPoint </a:t>
            </a:r>
            <a:r>
              <a:t>= createIntegrationPoint(savedInstanceState)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7900"/>
              </a:lnSpc>
              <a:defRPr sz="41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…</a:t>
            </a:r>
          </a:p>
        </p:txBody>
      </p:sp>
      <p:pic>
        <p:nvPicPr>
          <p:cNvPr id="93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31709" y="6663039"/>
            <a:ext cx="4040411" cy="4040411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Appyx: Activity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Appyx: Activity</a:t>
            </a:r>
          </a:p>
        </p:txBody>
      </p:sp>
      <p:sp>
        <p:nvSpPr>
          <p:cNvPr id="936" name="Текст"/>
          <p:cNvSpPr txBox="1"/>
          <p:nvPr/>
        </p:nvSpPr>
        <p:spPr>
          <a:xfrm>
            <a:off x="23460519" y="12827000"/>
            <a:ext cx="57607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4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Номер слайда"/>
          <p:cNvSpPr txBox="1"/>
          <p:nvPr>
            <p:ph type="sldNum" sz="quarter" idx="2"/>
          </p:nvPr>
        </p:nvSpPr>
        <p:spPr>
          <a:xfrm>
            <a:off x="23460138" y="12827000"/>
            <a:ext cx="57683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9" name="override fun onCreateView(...): View =…"/>
          <p:cNvSpPr txBox="1"/>
          <p:nvPr>
            <p:ph type="body" idx="22"/>
          </p:nvPr>
        </p:nvSpPr>
        <p:spPr>
          <a:xfrm>
            <a:off x="1209729" y="3530600"/>
            <a:ext cx="21964541" cy="736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onCreateView</a:t>
            </a:r>
            <a:r>
              <a:t>(...): View =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>
                <a:solidFill>
                  <a:srgbClr val="FFC66E"/>
                </a:solidFill>
              </a:rPr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 i="1"/>
              <a:t>NodeHost</a:t>
            </a:r>
            <a:r>
              <a:rPr b="0"/>
              <a:t>(</a:t>
            </a:r>
            <a:endParaRPr b="0"/>
          </a:p>
          <a:p>
            <a:pPr defTabSz="457200">
              <a:lnSpc>
                <a:spcPts val="8100"/>
              </a:lnSpc>
              <a:defRPr sz="43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        </a:t>
            </a:r>
            <a:r>
              <a:t>integrationPoint = </a:t>
            </a:r>
            <a:r>
              <a:rPr>
                <a:solidFill>
                  <a:srgbClr val="ABB7C4"/>
                </a:solidFill>
              </a:rPr>
              <a:t>ActivityIntegrationPoint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.getIntegrationPoint(requireContext())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/>
              <a:t>StackNode(</a:t>
            </a:r>
            <a:r>
              <a:t>it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</p:txBody>
      </p:sp>
      <p:sp>
        <p:nvSpPr>
          <p:cNvPr id="940" name="Appyx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Appyx: Fragment</a:t>
            </a:r>
          </a:p>
        </p:txBody>
      </p:sp>
      <p:sp>
        <p:nvSpPr>
          <p:cNvPr id="941" name="Текст"/>
          <p:cNvSpPr txBox="1"/>
          <p:nvPr/>
        </p:nvSpPr>
        <p:spPr>
          <a:xfrm>
            <a:off x="23460138" y="12827000"/>
            <a:ext cx="5768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A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Номер слайда"/>
          <p:cNvSpPr txBox="1"/>
          <p:nvPr>
            <p:ph type="sldNum" sz="quarter" idx="2"/>
          </p:nvPr>
        </p:nvSpPr>
        <p:spPr>
          <a:xfrm>
            <a:off x="23575581" y="12827000"/>
            <a:ext cx="3459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0" name="@Parcelize…"/>
          <p:cNvSpPr txBox="1"/>
          <p:nvPr>
            <p:ph type="body" idx="22"/>
          </p:nvPr>
        </p:nvSpPr>
        <p:spPr>
          <a:xfrm>
            <a:off x="376543" y="755649"/>
            <a:ext cx="22246383" cy="1356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@Parcelize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ScreenState(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val screenPos: Int,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Parcelable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fun Content() {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navigateForward = </a:t>
            </a:r>
            <a:r>
              <a:rPr i="1"/>
              <a:t>LocalNavigateForward</a:t>
            </a:r>
            <a:r>
              <a:t>.current</a:t>
            </a:r>
          </a:p>
          <a:p>
            <a:pPr defTabSz="457200">
              <a:lnSpc>
                <a:spcPts val="8200"/>
              </a:lnSpc>
              <a:defRPr i="1"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ScreenWithButtons</a:t>
            </a:r>
            <a:r>
              <a:rPr i="0"/>
              <a:t>(</a:t>
            </a:r>
            <a:endParaRPr i="0"/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buttons = </a:t>
            </a:r>
            <a:r>
              <a:rPr i="1"/>
              <a:t>listOf</a:t>
            </a:r>
            <a:r>
              <a:t>("Open Screen" </a:t>
            </a:r>
            <a:r>
              <a:rPr i="1"/>
              <a:t>to </a:t>
            </a:r>
            <a:r>
              <a:t>navigateForward),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screenTitle = "Stack position = $screenPos",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modifier = Modifier</a:t>
            </a:r>
            <a:endParaRPr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i="1" sz="4400">
                <a:solidFill>
                  <a:srgbClr val="FFC66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.</a:t>
            </a:r>
            <a:r>
              <a:t>composed </a:t>
            </a:r>
            <a:r>
              <a:rPr b="1" i="0">
                <a:solidFill>
                  <a:srgbClr val="A9B7C6"/>
                </a:solidFill>
              </a:rPr>
              <a:t>{</a:t>
            </a:r>
            <a:endParaRPr b="1" i="0">
              <a:solidFill>
                <a:srgbClr val="A9B7C6"/>
              </a:solidFill>
            </a:endParaRPr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backgroundColorInt = </a:t>
            </a:r>
            <a:r>
              <a:rPr i="1"/>
              <a:t>rememberSaveable </a:t>
            </a:r>
            <a:r>
              <a:rPr b="1"/>
              <a:t>{ </a:t>
            </a:r>
            <a:r>
              <a:t>Random.nextInt()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backgroundColor = </a:t>
            </a:r>
            <a:r>
              <a:rPr i="1"/>
              <a:t>remember </a:t>
            </a:r>
            <a:r>
              <a:rPr b="1"/>
              <a:t>{ </a:t>
            </a:r>
            <a:r>
              <a:rPr i="1"/>
              <a:t>Color</a:t>
            </a:r>
            <a:r>
              <a:t>(backgroundColorInt)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200"/>
              </a:lnSpc>
              <a:defRPr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</a:t>
            </a:r>
            <a:r>
              <a:t>then(Modifier.</a:t>
            </a:r>
            <a:r>
              <a:rPr i="1">
                <a:solidFill>
                  <a:srgbClr val="FFC66E"/>
                </a:solidFill>
              </a:rPr>
              <a:t>background</a:t>
            </a:r>
            <a:r>
              <a:t>(backgroundColor))</a:t>
            </a:r>
          </a:p>
          <a:p>
            <a:pPr defTabSz="457200">
              <a:lnSpc>
                <a:spcPts val="8200"/>
              </a:lnSpc>
              <a:defRPr b="1" sz="44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lnSpc>
                <a:spcPts val="8200"/>
              </a:lnSpc>
              <a:defRPr sz="44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Номер слайда"/>
          <p:cNvSpPr txBox="1"/>
          <p:nvPr>
            <p:ph type="sldNum" sz="quarter" idx="2"/>
          </p:nvPr>
        </p:nvSpPr>
        <p:spPr>
          <a:xfrm>
            <a:off x="23457471" y="12827000"/>
            <a:ext cx="58216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4" name="override fun onCreateView(...): View =…"/>
          <p:cNvSpPr txBox="1"/>
          <p:nvPr>
            <p:ph type="body" idx="22"/>
          </p:nvPr>
        </p:nvSpPr>
        <p:spPr>
          <a:xfrm>
            <a:off x="1209729" y="3530600"/>
            <a:ext cx="21964541" cy="736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onCreateView(...): View =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/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 i="1"/>
              <a:t>NodeHost</a:t>
            </a:r>
            <a:r>
              <a:rPr b="0"/>
              <a:t>(</a:t>
            </a:r>
            <a:endParaRPr b="0"/>
          </a:p>
          <a:p>
            <a:pPr defTabSz="457200">
              <a:lnSpc>
                <a:spcPts val="8100"/>
              </a:lnSpc>
              <a:defRPr sz="4300"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        </a:t>
            </a:r>
            <a:r>
              <a:t>integrationPoint = </a:t>
            </a:r>
            <a:r>
              <a:rPr>
                <a:solidFill>
                  <a:srgbClr val="ABB7C4"/>
                </a:solidFill>
              </a:rPr>
              <a:t>ActivityIntegrationPoint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.getIntegrationPoint(requireContext())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) </a:t>
            </a:r>
            <a:r>
              <a:rPr b="1">
                <a:solidFill>
                  <a:srgbClr val="5F5F5F"/>
                </a:solidFill>
              </a:rPr>
              <a:t>{</a:t>
            </a:r>
            <a:endParaRPr b="1">
              <a:solidFill>
                <a:srgbClr val="5F5F5F"/>
              </a:solidFill>
            </a:endParaRPr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/>
              <a:t>StackNode(</a:t>
            </a:r>
            <a:r>
              <a:t>it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</p:txBody>
      </p:sp>
      <p:sp>
        <p:nvSpPr>
          <p:cNvPr id="945" name="Appyx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Appyx: Fragment</a:t>
            </a:r>
          </a:p>
        </p:txBody>
      </p:sp>
      <p:sp>
        <p:nvSpPr>
          <p:cNvPr id="946" name="Текст"/>
          <p:cNvSpPr txBox="1"/>
          <p:nvPr/>
        </p:nvSpPr>
        <p:spPr>
          <a:xfrm>
            <a:off x="23457471" y="12827000"/>
            <a:ext cx="58216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Номер слайда"/>
          <p:cNvSpPr txBox="1"/>
          <p:nvPr>
            <p:ph type="sldNum" sz="quarter" idx="2"/>
          </p:nvPr>
        </p:nvSpPr>
        <p:spPr>
          <a:xfrm>
            <a:off x="23497285" y="12827000"/>
            <a:ext cx="50254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9" name="override fun onCreateView(...): View =…"/>
          <p:cNvSpPr txBox="1"/>
          <p:nvPr>
            <p:ph type="body" idx="22"/>
          </p:nvPr>
        </p:nvSpPr>
        <p:spPr>
          <a:xfrm>
            <a:off x="1209729" y="3530600"/>
            <a:ext cx="21964541" cy="736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/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override fun onCreateView(...): View =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ComposeView(requireContext()).</a:t>
            </a:r>
            <a:r>
              <a:rPr i="1"/>
              <a:t>apply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</a:t>
            </a:r>
            <a:r>
              <a:t>setContent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0" i="1"/>
              <a:t>NodeHost</a:t>
            </a:r>
            <a:r>
              <a:rPr b="0"/>
              <a:t>(</a:t>
            </a:r>
            <a:endParaRPr b="0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integrationPoint = ActivityIntegrationPoint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.getIntegrationPoint(requireContext())</a:t>
            </a:r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) </a:t>
            </a:r>
            <a:r>
              <a:rPr b="1"/>
              <a:t>{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</a:t>
            </a:r>
            <a:r>
              <a:rPr b="0"/>
              <a:t>StackNode(</a:t>
            </a:r>
            <a:r>
              <a:t>it</a:t>
            </a:r>
            <a:r>
              <a:rPr b="0"/>
              <a:t>)</a:t>
            </a:r>
            <a:endParaRPr b="0"/>
          </a:p>
          <a:p>
            <a:pPr defTabSz="457200">
              <a:lnSpc>
                <a:spcPts val="8100"/>
              </a:lnSpc>
              <a:defRPr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endParaRPr b="1"/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</a:t>
            </a:r>
          </a:p>
          <a:p>
            <a:pPr defTabSz="457200">
              <a:lnSpc>
                <a:spcPts val="8100"/>
              </a:lnSpc>
              <a:defRPr b="1" sz="4300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</p:txBody>
      </p:sp>
      <p:sp>
        <p:nvSpPr>
          <p:cNvPr id="950" name="Appyx: Fragment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Appyx: Fragment</a:t>
            </a:r>
          </a:p>
        </p:txBody>
      </p:sp>
      <p:sp>
        <p:nvSpPr>
          <p:cNvPr id="951" name="Текст"/>
          <p:cNvSpPr txBox="1"/>
          <p:nvPr/>
        </p:nvSpPr>
        <p:spPr>
          <a:xfrm>
            <a:off x="23497285" y="12827000"/>
            <a:ext cx="50254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Номер слайда"/>
          <p:cNvSpPr txBox="1"/>
          <p:nvPr>
            <p:ph type="sldNum" sz="quarter" idx="2"/>
          </p:nvPr>
        </p:nvSpPr>
        <p:spPr>
          <a:xfrm>
            <a:off x="23461281" y="12827000"/>
            <a:ext cx="574549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4" name="internal class StackNode(…"/>
          <p:cNvSpPr txBox="1"/>
          <p:nvPr>
            <p:ph type="body" idx="22"/>
          </p:nvPr>
        </p:nvSpPr>
        <p:spPr>
          <a:xfrm>
            <a:off x="762000" y="2082799"/>
            <a:ext cx="22368322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</a:t>
            </a:r>
            <a:r>
              <a:rPr>
                <a:solidFill>
                  <a:srgbClr val="A9B7C6"/>
                </a:solidFill>
              </a:rPr>
              <a:t>StackNode(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initialNavTarget: NavTarget = NavTarget.SampleScreen(</a:t>
            </a:r>
            <a:r>
              <a:rPr i="1"/>
              <a:t>randomString</a:t>
            </a:r>
            <a:r>
              <a:t>())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private val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t>: BackStack&lt;NavTarget&gt; = BackStack(</a:t>
            </a: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initialElement = </a:t>
            </a:r>
            <a:r>
              <a:rPr>
                <a:solidFill>
                  <a:srgbClr val="A9B7C6"/>
                </a:solidFill>
              </a:rPr>
              <a:t>initialNavTarget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savedStateMap = </a:t>
            </a:r>
            <a:r>
              <a:rPr>
                <a:solidFill>
                  <a:srgbClr val="A9B7C6"/>
                </a:solidFill>
              </a:rPr>
              <a:t>buildContext.</a:t>
            </a:r>
            <a:r>
              <a:rPr>
                <a:solidFill>
                  <a:srgbClr val="9876AA"/>
                </a:solidFill>
              </a:rPr>
              <a:t>savedStateMap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)</a:t>
            </a:r>
            <a:r>
              <a:t>,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ParentNode&lt;NavTarget&gt;(</a:t>
            </a: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navModel = </a:t>
            </a:r>
            <a:r>
              <a:rPr>
                <a:solidFill>
                  <a:srgbClr val="A9B7C6"/>
                </a:solidFill>
              </a:rPr>
              <a:t>backStack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t>buildContext = </a:t>
            </a:r>
            <a:r>
              <a:rPr>
                <a:solidFill>
                  <a:srgbClr val="A9B7C6"/>
                </a:solidFill>
              </a:rPr>
              <a:t>buildContext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</a:t>
            </a:r>
            <a:r>
              <a:rPr>
                <a:solidFill>
                  <a:srgbClr val="CC7831"/>
                </a:solidFill>
              </a:rPr>
              <a:t>, </a:t>
            </a:r>
            <a:r>
              <a:t>Resolver&lt;NavTarget&gt; </a:t>
            </a:r>
            <a:r>
              <a:rPr>
                <a:solidFill>
                  <a:srgbClr val="CC7831"/>
                </a:solidFill>
              </a:rPr>
              <a:t>by </a:t>
            </a:r>
            <a:r>
              <a:t>NavigationResolver(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backStack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</a:t>
            </a:r>
            <a:r>
              <a:rPr b="1"/>
              <a:t>{ </a:t>
            </a:r>
            <a:r>
              <a:t>backStack.</a:t>
            </a:r>
            <a:r>
              <a:rPr i="1">
                <a:solidFill>
                  <a:srgbClr val="FFC66E"/>
                </a:solidFill>
              </a:rPr>
              <a:t>pop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View</a:t>
            </a:r>
            <a:r>
              <a:t>(modifier: Modifier)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>
                <a:solidFill>
                  <a:srgbClr val="FFC66E"/>
                </a:solidFill>
              </a:rPr>
              <a:t>Children</a:t>
            </a:r>
            <a:r>
              <a:t>(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navModel = </a:t>
            </a:r>
            <a:r>
              <a:rPr>
                <a:solidFill>
                  <a:srgbClr val="9876AA"/>
                </a:solidFill>
              </a:rPr>
              <a:t>backStack</a:t>
            </a:r>
            <a:endParaRPr>
              <a:solidFill>
                <a:srgbClr val="9876AA"/>
              </a:solidFill>
            </a:endParaRPr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55" name="Appyx: StackNode"/>
          <p:cNvSpPr txBox="1"/>
          <p:nvPr/>
        </p:nvSpPr>
        <p:spPr>
          <a:xfrm>
            <a:off x="657739" y="18943"/>
            <a:ext cx="23656548" cy="174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i="0" sz="10500">
                <a:solidFill>
                  <a:srgbClr val="D5D5D5"/>
                </a:solidFill>
              </a:defRPr>
            </a:lvl1pPr>
          </a:lstStyle>
          <a:p>
            <a:pPr/>
            <a:r>
              <a:t>Appyx: StackNode</a:t>
            </a:r>
          </a:p>
        </p:txBody>
      </p:sp>
      <p:sp>
        <p:nvSpPr>
          <p:cNvPr id="956" name="Текст"/>
          <p:cNvSpPr txBox="1"/>
          <p:nvPr/>
        </p:nvSpPr>
        <p:spPr>
          <a:xfrm>
            <a:off x="23461281" y="12827000"/>
            <a:ext cx="57454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Номер слайда"/>
          <p:cNvSpPr txBox="1"/>
          <p:nvPr>
            <p:ph type="sldNum" sz="quarter" idx="2"/>
          </p:nvPr>
        </p:nvSpPr>
        <p:spPr>
          <a:xfrm>
            <a:off x="23463757" y="12827000"/>
            <a:ext cx="56959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9" name="internal class StackNode(…"/>
          <p:cNvSpPr txBox="1"/>
          <p:nvPr>
            <p:ph type="body" idx="22"/>
          </p:nvPr>
        </p:nvSpPr>
        <p:spPr>
          <a:xfrm>
            <a:off x="762000" y="101599"/>
            <a:ext cx="22368322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StackNode(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initialNavTarget: NavTarget = NavTarget.SampleScreen(</a:t>
            </a:r>
            <a:r>
              <a:rPr i="1"/>
              <a:t>randomString</a:t>
            </a:r>
            <a:r>
              <a:t>()),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private val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t>: BackStack&lt;NavTarget&gt; = BackStack(</a:t>
            </a: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initialElement = </a:t>
            </a:r>
            <a:r>
              <a:rPr>
                <a:solidFill>
                  <a:srgbClr val="A9B7C6"/>
                </a:solidFill>
              </a:rPr>
              <a:t>initialNavTarget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</a:t>
            </a:r>
            <a:r>
              <a:t>savedStateMap = </a:t>
            </a:r>
            <a:r>
              <a:rPr>
                <a:solidFill>
                  <a:srgbClr val="A9B7C6"/>
                </a:solidFill>
              </a:rPr>
              <a:t>buildContext.</a:t>
            </a:r>
            <a:r>
              <a:rPr>
                <a:solidFill>
                  <a:srgbClr val="9876AA"/>
                </a:solidFill>
              </a:rPr>
              <a:t>savedStateMap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A9B7C6"/>
                </a:solidFill>
              </a:rPr>
              <a:t>)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ParentNode&lt;NavTarget&gt;(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navModel = backStack,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 = buildContext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), Resolver&lt;NavTarget&gt; by NavigationResolver(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backStack,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{ </a:t>
            </a:r>
            <a:r>
              <a:t>backStack.</a:t>
            </a:r>
            <a:r>
              <a:rPr i="1"/>
              <a:t>pop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View(modifier: Modifier)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/>
              <a:t>Children</a:t>
            </a:r>
            <a:r>
              <a:t>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navModel = backStack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60" name="Текст"/>
          <p:cNvSpPr txBox="1"/>
          <p:nvPr/>
        </p:nvSpPr>
        <p:spPr>
          <a:xfrm>
            <a:off x="23463757" y="12827000"/>
            <a:ext cx="56959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Номер слайда"/>
          <p:cNvSpPr txBox="1"/>
          <p:nvPr>
            <p:ph type="sldNum" sz="quarter" idx="2"/>
          </p:nvPr>
        </p:nvSpPr>
        <p:spPr>
          <a:xfrm>
            <a:off x="23461852" y="12827000"/>
            <a:ext cx="573406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3" name="internal class StackNode(…"/>
          <p:cNvSpPr txBox="1"/>
          <p:nvPr>
            <p:ph type="body" idx="22"/>
          </p:nvPr>
        </p:nvSpPr>
        <p:spPr>
          <a:xfrm>
            <a:off x="762000" y="101599"/>
            <a:ext cx="22368322" cy="13512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StackNode(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initialNavTarget: NavTarget = NavTarget.SampleScreen(</a:t>
            </a:r>
            <a:r>
              <a:rPr i="1"/>
              <a:t>randomString</a:t>
            </a:r>
            <a:r>
              <a:t>()),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backStack: BackStack&lt;NavTarget&gt; = BackStack(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initialElement = initialNavTarget,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savedStateMap = buildContext.savedStateMap,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ParentNode&lt;NavTarget&gt;(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navModel = backStack,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 = buildContext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), Resolver&lt;NavTarget&gt; by NavigationResolver(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backStack,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{ </a:t>
            </a:r>
            <a:r>
              <a:t>backStack.</a:t>
            </a:r>
            <a:r>
              <a:rPr i="1"/>
              <a:t>pop</a:t>
            </a:r>
            <a:r>
              <a:t>() </a:t>
            </a:r>
            <a:r>
              <a:rPr b="1"/>
              <a:t>}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View</a:t>
            </a:r>
            <a:r>
              <a:t>(modifier: Modifier) {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 i="1">
                <a:solidFill>
                  <a:srgbClr val="FFC66E"/>
                </a:solidFill>
              </a:rPr>
              <a:t>Children</a:t>
            </a:r>
            <a:r>
              <a:t>(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navModel = </a:t>
            </a:r>
            <a:r>
              <a:rPr>
                <a:solidFill>
                  <a:srgbClr val="9876AA"/>
                </a:solidFill>
              </a:rPr>
              <a:t>backStack</a:t>
            </a:r>
            <a:endParaRPr>
              <a:solidFill>
                <a:srgbClr val="9876AA"/>
              </a:solidFill>
            </a:endParaRPr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64" name="Текст"/>
          <p:cNvSpPr txBox="1"/>
          <p:nvPr/>
        </p:nvSpPr>
        <p:spPr>
          <a:xfrm>
            <a:off x="23461852" y="12827000"/>
            <a:ext cx="57340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Номер слайда"/>
          <p:cNvSpPr txBox="1"/>
          <p:nvPr>
            <p:ph type="sldNum" sz="quarter" idx="2"/>
          </p:nvPr>
        </p:nvSpPr>
        <p:spPr>
          <a:xfrm>
            <a:off x="23459757" y="12827000"/>
            <a:ext cx="5775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7" name="internal class SampleScreen(…"/>
          <p:cNvSpPr txBox="1"/>
          <p:nvPr>
            <p:ph type="body" idx="22"/>
          </p:nvPr>
        </p:nvSpPr>
        <p:spPr>
          <a:xfrm>
            <a:off x="1312688" y="1320799"/>
            <a:ext cx="21758623" cy="1107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</a:t>
            </a:r>
            <a:r>
              <a:rPr>
                <a:solidFill>
                  <a:srgbClr val="A9B7C6"/>
                </a:solidFill>
              </a:rPr>
              <a:t>SampleScreen(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A9B7C6"/>
                </a:solidFill>
              </a:rPr>
              <a:t>: String</a:t>
            </a:r>
            <a:r>
              <a:t>,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private val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t>: BackStack&lt;NavTarget&gt;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Node(buildContext) {</a:t>
            </a: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View</a:t>
            </a:r>
            <a:r>
              <a:t>(modifier: Modifier) {</a:t>
            </a:r>
          </a:p>
          <a:p>
            <a:pPr defTabSz="457200">
              <a:defRPr>
                <a:solidFill>
                  <a:srgbClr val="9876A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showNotSupported = </a:t>
            </a:r>
            <a:r>
              <a:rPr i="1"/>
              <a:t>LocalShowNotSupported</a:t>
            </a:r>
            <a:r>
              <a:rPr>
                <a:solidFill>
                  <a:srgbClr val="A9B7C6"/>
                </a:solidFill>
              </a:rPr>
              <a:t>.</a:t>
            </a:r>
            <a:r>
              <a:t>current</a:t>
            </a:r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9876AA"/>
                </a:solidFill>
              </a:rPr>
              <a:t>    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openScreen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t>.</a:t>
            </a:r>
            <a:r>
              <a:rPr i="1">
                <a:solidFill>
                  <a:srgbClr val="FFC66E"/>
                </a:solidFill>
              </a:rPr>
              <a:t>push</a:t>
            </a:r>
            <a:r>
              <a:t>(NavTarget.SampleScreen(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t>...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t>screenTitle =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modifier = </a:t>
            </a:r>
            <a:r>
              <a:rPr>
                <a:solidFill>
                  <a:srgbClr val="A9B7C6"/>
                </a:solidFill>
              </a:rPr>
              <a:t>Modifier.</a:t>
            </a:r>
            <a:r>
              <a:rPr i="1">
                <a:solidFill>
                  <a:srgbClr val="FFC66E"/>
                </a:solidFill>
              </a:rPr>
              <a:t>fillMaxSize</a:t>
            </a:r>
            <a:r>
              <a:rPr>
                <a:solidFill>
                  <a:srgbClr val="A9B7C6"/>
                </a:solidFill>
              </a:rPr>
              <a:t>()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68" name="Текст"/>
          <p:cNvSpPr txBox="1"/>
          <p:nvPr/>
        </p:nvSpPr>
        <p:spPr>
          <a:xfrm>
            <a:off x="23459757" y="12827000"/>
            <a:ext cx="57759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Номер слайда"/>
          <p:cNvSpPr txBox="1"/>
          <p:nvPr>
            <p:ph type="sldNum" sz="quarter" idx="2"/>
          </p:nvPr>
        </p:nvSpPr>
        <p:spPr>
          <a:xfrm>
            <a:off x="23459757" y="12827000"/>
            <a:ext cx="5775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1" name="internal class SampleScreen(…"/>
          <p:cNvSpPr txBox="1"/>
          <p:nvPr>
            <p:ph type="body" idx="22"/>
          </p:nvPr>
        </p:nvSpPr>
        <p:spPr>
          <a:xfrm>
            <a:off x="1312688" y="1320799"/>
            <a:ext cx="21758623" cy="1107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A9B7C6"/>
                </a:solidFill>
              </a:rPr>
              <a:t>: String</a:t>
            </a:r>
            <a:r>
              <a:t>,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private val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t>: BackStack&lt;NavTarget&gt;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Node(buildContext)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View(modifier: Modifier)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showNotSupported = </a:t>
            </a:r>
            <a:r>
              <a:rPr i="1"/>
              <a:t>LocalShowNotSupported</a:t>
            </a:r>
            <a:r>
              <a:t>.current</a:t>
            </a: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openScreen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backStack.</a:t>
            </a:r>
            <a:r>
              <a:rPr i="1"/>
              <a:t>push</a:t>
            </a:r>
            <a:r>
              <a:t>(NavTarget.SampleScreen(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...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screenTitle = title,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72" name="Текст"/>
          <p:cNvSpPr txBox="1"/>
          <p:nvPr/>
        </p:nvSpPr>
        <p:spPr>
          <a:xfrm>
            <a:off x="23459757" y="12839700"/>
            <a:ext cx="57759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Номер слайда"/>
          <p:cNvSpPr txBox="1"/>
          <p:nvPr>
            <p:ph type="sldNum" sz="quarter" idx="2"/>
          </p:nvPr>
        </p:nvSpPr>
        <p:spPr>
          <a:xfrm>
            <a:off x="23471758" y="12827000"/>
            <a:ext cx="553594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5" name="internal class SampleScreen(…"/>
          <p:cNvSpPr txBox="1"/>
          <p:nvPr>
            <p:ph type="body" idx="22"/>
          </p:nvPr>
        </p:nvSpPr>
        <p:spPr>
          <a:xfrm>
            <a:off x="1312688" y="1320799"/>
            <a:ext cx="21758623" cy="1107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title: String,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backStack: BackStack&lt;NavTarget&gt;,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Node(buildContext) {</a:t>
            </a:r>
          </a:p>
          <a:p>
            <a:pPr defTabSz="457200">
              <a:defRPr>
                <a:solidFill>
                  <a:srgbClr val="BBB52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@Composable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BB529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override fun </a:t>
            </a:r>
            <a:r>
              <a:rPr>
                <a:solidFill>
                  <a:srgbClr val="FFC66E"/>
                </a:solidFill>
              </a:rPr>
              <a:t>View</a:t>
            </a:r>
            <a:r>
              <a:t>(modifier: Modifier)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showNotSupported = </a:t>
            </a:r>
            <a:r>
              <a:rPr i="1"/>
              <a:t>LocalShowNotSupported</a:t>
            </a:r>
            <a:r>
              <a:t>.current</a:t>
            </a:r>
          </a:p>
          <a:p>
            <a:pPr defTabSz="457200">
              <a:defRPr i="1"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/>
              <a:t>    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openScreen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t>backStack.</a:t>
            </a:r>
            <a:r>
              <a:rPr i="1"/>
              <a:t>push</a:t>
            </a:r>
            <a:r>
              <a:t>(NavTarget.SampleScreen(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r>
              <a:t>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...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screenTitle = title,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modifier = Modifier.</a:t>
            </a:r>
            <a:r>
              <a:rPr i="1"/>
              <a:t>fillMaxSize</a:t>
            </a:r>
            <a:r>
              <a:t>()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76" name="Текст"/>
          <p:cNvSpPr txBox="1"/>
          <p:nvPr/>
        </p:nvSpPr>
        <p:spPr>
          <a:xfrm>
            <a:off x="23471758" y="12827000"/>
            <a:ext cx="55359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Номер слайда"/>
          <p:cNvSpPr txBox="1"/>
          <p:nvPr>
            <p:ph type="sldNum" sz="quarter" idx="2"/>
          </p:nvPr>
        </p:nvSpPr>
        <p:spPr>
          <a:xfrm>
            <a:off x="23460138" y="12827000"/>
            <a:ext cx="576835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9" name="internal class SampleScreen(…"/>
          <p:cNvSpPr txBox="1"/>
          <p:nvPr>
            <p:ph type="body" idx="22"/>
          </p:nvPr>
        </p:nvSpPr>
        <p:spPr>
          <a:xfrm>
            <a:off x="1312688" y="1320799"/>
            <a:ext cx="21758623" cy="1107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internal class SampleScreen(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buildContext: BuildContext,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title: String,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private val backStack: BackStack&lt;NavTarget&gt;,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 : Node(buildContext)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@Composable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override fun View(modifier: Modifier) {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val showNotSupported = </a:t>
            </a:r>
            <a:r>
              <a:rPr i="1"/>
              <a:t>LocalShowNotSupported</a:t>
            </a:r>
            <a:r>
              <a:t>.current</a:t>
            </a:r>
          </a:p>
          <a:p>
            <a:pPr defTabSz="457200">
              <a:defRPr i="1"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>
                <a:solidFill>
                  <a:srgbClr val="9876AA"/>
                </a:solidFill>
              </a:rPr>
              <a:t>        </a:t>
            </a:r>
            <a:r>
              <a:t>SampleScreenContent</a:t>
            </a:r>
            <a:r>
              <a:rPr i="0"/>
              <a:t>(</a:t>
            </a:r>
            <a:endParaRPr i="0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openScreen = </a:t>
            </a:r>
            <a:r>
              <a:rPr b="1"/>
              <a:t>{</a:t>
            </a:r>
            <a:endParaRPr b="1"/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           </a:t>
            </a:r>
            <a:r>
              <a:rPr>
                <a:solidFill>
                  <a:srgbClr val="9876AA"/>
                </a:solidFill>
              </a:rPr>
              <a:t>backStack</a:t>
            </a:r>
            <a:r>
              <a:t>.</a:t>
            </a:r>
            <a:r>
              <a:rPr i="1">
                <a:solidFill>
                  <a:srgbClr val="FFC66E"/>
                </a:solidFill>
              </a:rPr>
              <a:t>push</a:t>
            </a:r>
            <a:r>
              <a:t>(NavTarget.SampleScreen(</a:t>
            </a:r>
            <a:r>
              <a:rPr i="1"/>
              <a:t>randomString</a:t>
            </a:r>
            <a:r>
              <a:t>())) </a:t>
            </a: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t>...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467CD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C7831"/>
                </a:solidFill>
              </a:rPr>
              <a:t>            </a:t>
            </a:r>
            <a:r>
              <a:t>screenTitle = </a:t>
            </a:r>
            <a:r>
              <a:rPr>
                <a:solidFill>
                  <a:srgbClr val="9876AA"/>
                </a:solidFill>
              </a:rPr>
              <a:t>title</a:t>
            </a:r>
            <a:r>
              <a:rPr>
                <a:solidFill>
                  <a:srgbClr val="CC7831"/>
                </a:solidFill>
              </a:rPr>
              <a:t>,</a:t>
            </a:r>
            <a:endParaRPr>
              <a:solidFill>
                <a:srgbClr val="CC7831"/>
              </a:solidFill>
            </a:endParaRPr>
          </a:p>
          <a:p>
            <a:pPr defTabSz="457200">
              <a:defRPr>
                <a:solidFill>
                  <a:srgbClr val="CC783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467CDA"/>
                </a:solidFill>
              </a:rPr>
              <a:t>modifier = </a:t>
            </a:r>
            <a:r>
              <a:rPr>
                <a:solidFill>
                  <a:srgbClr val="A9B7C6"/>
                </a:solidFill>
              </a:rPr>
              <a:t>Modifier.</a:t>
            </a:r>
            <a:r>
              <a:rPr i="1">
                <a:solidFill>
                  <a:srgbClr val="FFC66E"/>
                </a:solidFill>
              </a:rPr>
              <a:t>fillMaxSize</a:t>
            </a:r>
            <a:r>
              <a:rPr>
                <a:solidFill>
                  <a:srgbClr val="A9B7C6"/>
                </a:solidFill>
              </a:rPr>
              <a:t>()</a:t>
            </a:r>
            <a:endParaRPr>
              <a:solidFill>
                <a:srgbClr val="A9B7C6"/>
              </a:solidFill>
            </a:endParaRPr>
          </a:p>
          <a:p>
            <a:pPr defTabSz="457200">
              <a:defRPr>
                <a:solidFill>
                  <a:srgbClr val="A9B7C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)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defTabSz="457200">
              <a:defRPr>
                <a:solidFill>
                  <a:srgbClr val="5F5F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80" name="Текст"/>
          <p:cNvSpPr txBox="1"/>
          <p:nvPr/>
        </p:nvSpPr>
        <p:spPr>
          <a:xfrm>
            <a:off x="23460138" y="12827000"/>
            <a:ext cx="5768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i="0" sz="3000">
                <a:solidFill>
                  <a:srgbClr val="ACB6C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Номер слайда"/>
          <p:cNvSpPr txBox="1"/>
          <p:nvPr>
            <p:ph type="sldNum" sz="quarter" idx="2"/>
          </p:nvPr>
        </p:nvSpPr>
        <p:spPr>
          <a:xfrm>
            <a:off x="23459757" y="12827000"/>
            <a:ext cx="577597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3" name="Appyx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Appyx</a:t>
            </a:r>
          </a:p>
        </p:txBody>
      </p:sp>
      <p:sp>
        <p:nvSpPr>
          <p:cNvPr id="984" name="1"/>
          <p:cNvSpPr/>
          <p:nvPr>
            <p:ph type="body" idx="22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1</a:t>
            </a:r>
          </a:p>
        </p:txBody>
      </p:sp>
      <p:sp>
        <p:nvSpPr>
          <p:cNvPr id="985" name="Экран - это вершина графа (Node &amp; ParentNode)"/>
          <p:cNvSpPr txBox="1"/>
          <p:nvPr>
            <p:ph type="body" idx="23"/>
          </p:nvPr>
        </p:nvSpPr>
        <p:spPr>
          <a:xfrm>
            <a:off x="8763000" y="3654986"/>
            <a:ext cx="1452308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Экран - это вершина графа (Node &amp; ParentNode)</a:t>
            </a:r>
          </a:p>
        </p:txBody>
      </p:sp>
      <p:sp>
        <p:nvSpPr>
          <p:cNvPr id="986" name="2"/>
          <p:cNvSpPr/>
          <p:nvPr>
            <p:ph type="body" idx="24"/>
          </p:nvPr>
        </p:nvSpPr>
        <p:spPr>
          <a:prstGeom prst="ellipse">
            <a:avLst/>
          </a:prstGeom>
        </p:spPr>
        <p:txBody>
          <a:bodyPr/>
          <a:lstStyle/>
          <a:p>
            <a:pPr/>
            <a:r>
              <a:t>2</a:t>
            </a:r>
          </a:p>
        </p:txBody>
      </p:sp>
      <p:sp>
        <p:nvSpPr>
          <p:cNvPr id="987" name="Навигация через NavModel"/>
          <p:cNvSpPr txBox="1"/>
          <p:nvPr>
            <p:ph type="body" idx="25"/>
          </p:nvPr>
        </p:nvSpPr>
        <p:spPr>
          <a:xfrm>
            <a:off x="8763000" y="5521886"/>
            <a:ext cx="8359775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Навигация через NavModel</a:t>
            </a:r>
          </a:p>
        </p:txBody>
      </p:sp>
      <p:sp>
        <p:nvSpPr>
          <p:cNvPr id="988" name="3"/>
          <p:cNvSpPr/>
          <p:nvPr>
            <p:ph type="body" idx="26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3</a:t>
            </a:r>
          </a:p>
        </p:txBody>
      </p:sp>
      <p:sp>
        <p:nvSpPr>
          <p:cNvPr id="989" name="NavigationResolver &amp; NavTarget для навигации"/>
          <p:cNvSpPr txBox="1"/>
          <p:nvPr>
            <p:ph type="body" idx="27"/>
          </p:nvPr>
        </p:nvSpPr>
        <p:spPr>
          <a:xfrm>
            <a:off x="8763000" y="7429500"/>
            <a:ext cx="13990320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NavigationResolver &amp; NavTarget для навигации</a:t>
            </a:r>
          </a:p>
        </p:txBody>
      </p:sp>
      <p:sp>
        <p:nvSpPr>
          <p:cNvPr id="990" name="4"/>
          <p:cNvSpPr/>
          <p:nvPr>
            <p:ph type="body" idx="28"/>
          </p:nvPr>
        </p:nvSpPr>
        <p:spPr>
          <a:prstGeom prst="ellipse">
            <a:avLst/>
          </a:prstGeom>
          <a:solidFill>
            <a:srgbClr val="ABB2B4"/>
          </a:solidFill>
        </p:spPr>
        <p:txBody>
          <a:bodyPr/>
          <a:lstStyle/>
          <a:p>
            <a:pPr/>
            <a:r>
              <a:t>4</a:t>
            </a:r>
          </a:p>
        </p:txBody>
      </p:sp>
      <p:sp>
        <p:nvSpPr>
          <p:cNvPr id="991" name="Гибкие анимации"/>
          <p:cNvSpPr txBox="1"/>
          <p:nvPr>
            <p:ph type="body" idx="29"/>
          </p:nvPr>
        </p:nvSpPr>
        <p:spPr>
          <a:xfrm>
            <a:off x="8763000" y="9330762"/>
            <a:ext cx="15348109" cy="876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/>
          <a:lstStyle>
            <a:lvl1pPr>
              <a:defRPr>
                <a:solidFill>
                  <a:srgbClr val="ABB2B4"/>
                </a:solidFill>
              </a:defRPr>
            </a:lvl1pPr>
          </a:lstStyle>
          <a:p>
            <a:pPr/>
            <a:r>
              <a:t>Гибкие анимации</a:t>
            </a:r>
          </a:p>
        </p:txBody>
      </p:sp>
      <p:pic>
        <p:nvPicPr>
          <p:cNvPr id="992" name="Изображение" descr="Изображение"/>
          <p:cNvPicPr>
            <a:picLocks noChangeAspect="1"/>
          </p:cNvPicPr>
          <p:nvPr>
            <p:ph type="pic" idx="32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C42929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1" spc="0" strike="noStrike" sz="1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C42929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1" spc="0" strike="noStrike" sz="1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"/>
            <a:ea typeface="Proxima Nova"/>
            <a:cs typeface="Proxima Nova"/>
            <a:sym typeface="Proxima No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